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78_E0BF6548.xml" ContentType="application/vnd.ms-powerpoint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3" r:id="rId4"/>
    <p:sldId id="377" r:id="rId5"/>
    <p:sldId id="329" r:id="rId6"/>
    <p:sldId id="331" r:id="rId7"/>
    <p:sldId id="309" r:id="rId8"/>
    <p:sldId id="328" r:id="rId9"/>
    <p:sldId id="379" r:id="rId10"/>
    <p:sldId id="378" r:id="rId11"/>
    <p:sldId id="372" r:id="rId12"/>
    <p:sldId id="375" r:id="rId13"/>
    <p:sldId id="376" r:id="rId14"/>
    <p:sldId id="382" r:id="rId15"/>
    <p:sldId id="383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F15434-D117-DD6B-3D8C-21D58419CCC8}" name="Anderson, Stuart" initials="SA" userId="S::s02ra9@abdn.ac.uk::60969e3e-08cb-4cef-94a4-31bb16d0093e" providerId="AD"/>
  <p188:author id="{DCD90835-09FA-AB94-51AC-C83272C8EEB4}" name="Macfarlane, G.J." initials="MG" userId="S::sme490@abdn.ac.uk::5680da70-3203-4477-8705-11f2372f5fad" providerId="AD"/>
  <p188:author id="{B312D15D-8733-17A9-DC65-D098021812E5}" name="Quilay, Christien" initials="QC" userId="S::s01cq1@abdn.ac.uk::a846c103-e929-4364-9762-6cd3be24e2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81"/>
    <a:srgbClr val="2F528F"/>
    <a:srgbClr val="444444"/>
    <a:srgbClr val="843C0C"/>
    <a:srgbClr val="F8CBAD"/>
    <a:srgbClr val="DAE3F3"/>
    <a:srgbClr val="21A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5" autoAdjust="0"/>
    <p:restoredTop sz="69330" autoAdjust="0"/>
  </p:normalViewPr>
  <p:slideViewPr>
    <p:cSldViewPr snapToGrid="0">
      <p:cViewPr varScale="1">
        <p:scale>
          <a:sx n="75" d="100"/>
          <a:sy n="75" d="100"/>
        </p:scale>
        <p:origin x="13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78_E0BF65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55F0160-3AF4-4F36-8BF5-96D7C8C34CE6}" authorId="{CCF15434-D117-DD6B-3D8C-21D58419CCC8}" created="2023-10-31T17:08:12.952">
    <pc:sldMkLst xmlns:pc="http://schemas.microsoft.com/office/powerpoint/2013/main/command">
      <pc:docMk/>
      <pc:sldMk cId="3770639688" sldId="376"/>
    </pc:sldMkLst>
    <p188:txBody>
      <a:bodyPr/>
      <a:lstStyle/>
      <a:p>
        <a:r>
          <a:rPr lang="en-GB"/>
          <a:t>Get target numbers for each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C9F73-6F41-4B6F-847B-3E72ACF51882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97BDB-2468-4A77-A028-34E3473FE9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7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7BDB-2468-4A77-A028-34E3473FE9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299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7BDB-2468-4A77-A028-34E3473FE9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056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77311-1699-4C8B-846A-FD52DBCC733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20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77311-1699-4C8B-846A-FD52DBCC73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74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77311-1699-4C8B-846A-FD52DBCC733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424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77311-1699-4C8B-846A-FD52DBCC733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761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77311-1699-4C8B-846A-FD52DBCC733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482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7BDB-2468-4A77-A028-34E3473FE9E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1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77311-1699-4C8B-846A-FD52DBCC73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2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77311-1699-4C8B-846A-FD52DBCC733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2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7BDB-2468-4A77-A028-34E3473FE9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6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7BDB-2468-4A77-A028-34E3473FE9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23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97BDB-2468-4A77-A028-34E3473FE9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91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7BDB-2468-4A77-A028-34E3473FE9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9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7BDB-2468-4A77-A028-34E3473FE9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8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97BDB-2468-4A77-A028-34E3473FE9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3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n-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D1600F8-0680-4377-A5F2-2C07C9259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958"/>
            <a:ext cx="12192000" cy="6848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83CC0-78E9-58B8-2796-D23D0DCEE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8684" y="1773237"/>
            <a:ext cx="6989778" cy="1655762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CAF98-473B-7BD5-6D25-CE2A9E4B0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7790" y="3933144"/>
            <a:ext cx="6091566" cy="6150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9A1644-5A2D-4A55-A5D8-97EEA410E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8676" y="179553"/>
            <a:ext cx="2869794" cy="782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C2F819-F994-D516-C402-029D219CE7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97" y="6416983"/>
            <a:ext cx="1928486" cy="2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5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Optional) Sub-title slide with ani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48F686EB-36F6-45D1-AC83-4DF4100D8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442DE6C-BD4A-402E-9E55-4405686E6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"/>
            <a:ext cx="10090150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EFE80A-7C93-4619-88ED-DFFB0BDF7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120900" y="0"/>
            <a:ext cx="1009015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F769485-504C-4D8F-9D81-A303C46CC203}"/>
              </a:ext>
            </a:extLst>
          </p:cNvPr>
          <p:cNvSpPr/>
          <p:nvPr/>
        </p:nvSpPr>
        <p:spPr>
          <a:xfrm>
            <a:off x="2667034" y="3428932"/>
            <a:ext cx="6857932" cy="3429011"/>
          </a:xfrm>
          <a:custGeom>
            <a:avLst/>
            <a:gdLst>
              <a:gd name="connsiteX0" fmla="*/ 3428522 w 6857932"/>
              <a:gd name="connsiteY0" fmla="*/ 936 h 3429011"/>
              <a:gd name="connsiteX1" fmla="*/ 1895401 w 6857932"/>
              <a:gd name="connsiteY1" fmla="*/ 1534105 h 3429011"/>
              <a:gd name="connsiteX2" fmla="*/ -529 w 6857932"/>
              <a:gd name="connsiteY2" fmla="*/ 3429948 h 3429011"/>
              <a:gd name="connsiteX3" fmla="*/ 1895401 w 6857932"/>
              <a:gd name="connsiteY3" fmla="*/ 3429948 h 3429011"/>
              <a:gd name="connsiteX4" fmla="*/ 4961643 w 6857932"/>
              <a:gd name="connsiteY4" fmla="*/ 3429948 h 3429011"/>
              <a:gd name="connsiteX5" fmla="*/ 6857404 w 6857932"/>
              <a:gd name="connsiteY5" fmla="*/ 3429948 h 3429011"/>
              <a:gd name="connsiteX6" fmla="*/ 4961643 w 6857932"/>
              <a:gd name="connsiteY6" fmla="*/ 1534105 h 34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7932" h="3429011">
                <a:moveTo>
                  <a:pt x="3428522" y="936"/>
                </a:moveTo>
                <a:lnTo>
                  <a:pt x="1895401" y="1534105"/>
                </a:lnTo>
                <a:lnTo>
                  <a:pt x="-529" y="3429948"/>
                </a:lnTo>
                <a:lnTo>
                  <a:pt x="1895401" y="3429948"/>
                </a:lnTo>
                <a:lnTo>
                  <a:pt x="4961643" y="3429948"/>
                </a:lnTo>
                <a:lnTo>
                  <a:pt x="6857404" y="3429948"/>
                </a:lnTo>
                <a:lnTo>
                  <a:pt x="4961643" y="1534105"/>
                </a:lnTo>
                <a:close/>
              </a:path>
            </a:pathLst>
          </a:custGeom>
          <a:solidFill>
            <a:srgbClr val="1C4392"/>
          </a:solidFill>
          <a:ln w="52800" cap="flat">
            <a:noFill/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552D09-9A93-429D-9B84-80C4E85C0084}"/>
              </a:ext>
            </a:extLst>
          </p:cNvPr>
          <p:cNvSpPr/>
          <p:nvPr/>
        </p:nvSpPr>
        <p:spPr>
          <a:xfrm>
            <a:off x="2667034" y="-94"/>
            <a:ext cx="6857932" cy="3429026"/>
          </a:xfrm>
          <a:custGeom>
            <a:avLst/>
            <a:gdLst>
              <a:gd name="connsiteX0" fmla="*/ 3428522 w 6857932"/>
              <a:gd name="connsiteY0" fmla="*/ 3429565 h 3429026"/>
              <a:gd name="connsiteX1" fmla="*/ 1895401 w 6857932"/>
              <a:gd name="connsiteY1" fmla="*/ 1896396 h 3429026"/>
              <a:gd name="connsiteX2" fmla="*/ -529 w 6857932"/>
              <a:gd name="connsiteY2" fmla="*/ 539 h 3429026"/>
              <a:gd name="connsiteX3" fmla="*/ 1895401 w 6857932"/>
              <a:gd name="connsiteY3" fmla="*/ 539 h 3429026"/>
              <a:gd name="connsiteX4" fmla="*/ 4961643 w 6857932"/>
              <a:gd name="connsiteY4" fmla="*/ 539 h 3429026"/>
              <a:gd name="connsiteX5" fmla="*/ 6857404 w 6857932"/>
              <a:gd name="connsiteY5" fmla="*/ 539 h 3429026"/>
              <a:gd name="connsiteX6" fmla="*/ 4961643 w 6857932"/>
              <a:gd name="connsiteY6" fmla="*/ 1896396 h 342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7932" h="3429026">
                <a:moveTo>
                  <a:pt x="3428522" y="3429565"/>
                </a:moveTo>
                <a:lnTo>
                  <a:pt x="1895401" y="1896396"/>
                </a:lnTo>
                <a:lnTo>
                  <a:pt x="-529" y="539"/>
                </a:lnTo>
                <a:lnTo>
                  <a:pt x="1895401" y="539"/>
                </a:lnTo>
                <a:lnTo>
                  <a:pt x="4961643" y="539"/>
                </a:lnTo>
                <a:lnTo>
                  <a:pt x="6857404" y="539"/>
                </a:lnTo>
                <a:lnTo>
                  <a:pt x="4961643" y="1896396"/>
                </a:lnTo>
                <a:close/>
              </a:path>
            </a:pathLst>
          </a:custGeom>
          <a:solidFill>
            <a:srgbClr val="1C4392"/>
          </a:solidFill>
          <a:ln w="52800" cap="flat">
            <a:noFill/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C106F404-45B9-4112-B125-AD7822AA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61" y="2766103"/>
            <a:ext cx="6413205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5C2F0F2-4F8B-47DF-9D37-3CE2C5376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116"/>
            <a:ext cx="3981450" cy="6858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B1EB532-7724-4BCB-B082-5A1B390CDB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23250" y="0"/>
            <a:ext cx="3981450" cy="6858000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58AEC9F-0D1A-4F52-9946-217AA56C5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5638" y="4091666"/>
            <a:ext cx="55054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32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0.5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1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1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-0.83776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8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83828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8" grpId="0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Optional)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91A191D2-492E-4B35-94B0-A78D3B331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aphic 2">
            <a:extLst>
              <a:ext uri="{FF2B5EF4-FFF2-40B4-BE49-F238E27FC236}">
                <a16:creationId xmlns:a16="http://schemas.microsoft.com/office/drawing/2014/main" id="{C5D0DDAC-132B-9BE8-40B6-40598D115078}"/>
              </a:ext>
            </a:extLst>
          </p:cNvPr>
          <p:cNvGrpSpPr/>
          <p:nvPr/>
        </p:nvGrpSpPr>
        <p:grpSpPr>
          <a:xfrm>
            <a:off x="0" y="69"/>
            <a:ext cx="12192007" cy="6858004"/>
            <a:chOff x="0" y="69"/>
            <a:chExt cx="12192007" cy="685800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8F66466-EFF9-B261-4290-07B3FFFA77BE}"/>
                </a:ext>
              </a:extLst>
            </p:cNvPr>
            <p:cNvSpPr/>
            <p:nvPr/>
          </p:nvSpPr>
          <p:spPr>
            <a:xfrm>
              <a:off x="0" y="69"/>
              <a:ext cx="12192007" cy="6858004"/>
            </a:xfrm>
            <a:custGeom>
              <a:avLst/>
              <a:gdLst>
                <a:gd name="connsiteX0" fmla="*/ 67 w 12192007"/>
                <a:gd name="connsiteY0" fmla="*/ -1957 h 6858004"/>
                <a:gd name="connsiteX1" fmla="*/ 12192077 w 12192007"/>
                <a:gd name="connsiteY1" fmla="*/ -1957 h 6858004"/>
                <a:gd name="connsiteX2" fmla="*/ 12192077 w 12192007"/>
                <a:gd name="connsiteY2" fmla="*/ 6856048 h 6858004"/>
                <a:gd name="connsiteX3" fmla="*/ 69 w 12192007"/>
                <a:gd name="connsiteY3" fmla="*/ 6856048 h 685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7" h="6858004">
                  <a:moveTo>
                    <a:pt x="67" y="-1957"/>
                  </a:moveTo>
                  <a:lnTo>
                    <a:pt x="12192077" y="-1957"/>
                  </a:lnTo>
                  <a:lnTo>
                    <a:pt x="12192077" y="6856048"/>
                  </a:lnTo>
                  <a:lnTo>
                    <a:pt x="69" y="6856048"/>
                  </a:lnTo>
                  <a:close/>
                </a:path>
              </a:pathLst>
            </a:custGeom>
            <a:solidFill>
              <a:srgbClr val="F4F4F4"/>
            </a:solidFill>
            <a:ln w="8894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AEB5FC-9FAF-FC19-BF75-CC21D089E7A6}"/>
                </a:ext>
              </a:extLst>
            </p:cNvPr>
            <p:cNvSpPr/>
            <p:nvPr/>
          </p:nvSpPr>
          <p:spPr>
            <a:xfrm rot="2700000">
              <a:off x="4834278" y="1944360"/>
              <a:ext cx="1211487" cy="1211487"/>
            </a:xfrm>
            <a:custGeom>
              <a:avLst/>
              <a:gdLst>
                <a:gd name="connsiteX0" fmla="*/ -1498 w 1211487"/>
                <a:gd name="connsiteY0" fmla="*/ -729 h 1211487"/>
                <a:gd name="connsiteX1" fmla="*/ 1209987 w 1211487"/>
                <a:gd name="connsiteY1" fmla="*/ -729 h 1211487"/>
                <a:gd name="connsiteX2" fmla="*/ 1209987 w 1211487"/>
                <a:gd name="connsiteY2" fmla="*/ 1210759 h 1211487"/>
                <a:gd name="connsiteX3" fmla="*/ -1498 w 1211487"/>
                <a:gd name="connsiteY3" fmla="*/ 1210759 h 121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487" h="1211487">
                  <a:moveTo>
                    <a:pt x="-1498" y="-729"/>
                  </a:moveTo>
                  <a:lnTo>
                    <a:pt x="1209987" y="-729"/>
                  </a:lnTo>
                  <a:lnTo>
                    <a:pt x="1209987" y="1210759"/>
                  </a:lnTo>
                  <a:lnTo>
                    <a:pt x="-1498" y="1210759"/>
                  </a:lnTo>
                  <a:close/>
                </a:path>
              </a:pathLst>
            </a:custGeom>
            <a:solidFill>
              <a:srgbClr val="CCCCCC"/>
            </a:solidFill>
            <a:ln w="2543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7D83F9B-BF9C-3CF8-6D79-0CE65EBEF4B7}"/>
                </a:ext>
              </a:extLst>
            </p:cNvPr>
            <p:cNvSpPr/>
            <p:nvPr/>
          </p:nvSpPr>
          <p:spPr>
            <a:xfrm rot="2700000">
              <a:off x="4834278" y="3816215"/>
              <a:ext cx="1211487" cy="1211487"/>
            </a:xfrm>
            <a:custGeom>
              <a:avLst/>
              <a:gdLst>
                <a:gd name="connsiteX0" fmla="*/ -1550 w 1211487"/>
                <a:gd name="connsiteY0" fmla="*/ -489 h 1211487"/>
                <a:gd name="connsiteX1" fmla="*/ 1209936 w 1211487"/>
                <a:gd name="connsiteY1" fmla="*/ -489 h 1211487"/>
                <a:gd name="connsiteX2" fmla="*/ 1209936 w 1211487"/>
                <a:gd name="connsiteY2" fmla="*/ 1211000 h 1211487"/>
                <a:gd name="connsiteX3" fmla="*/ -1550 w 1211487"/>
                <a:gd name="connsiteY3" fmla="*/ 1211000 h 121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1487" h="1211487">
                  <a:moveTo>
                    <a:pt x="-1550" y="-489"/>
                  </a:moveTo>
                  <a:lnTo>
                    <a:pt x="1209936" y="-489"/>
                  </a:lnTo>
                  <a:lnTo>
                    <a:pt x="1209936" y="1211000"/>
                  </a:lnTo>
                  <a:lnTo>
                    <a:pt x="-1550" y="1211000"/>
                  </a:lnTo>
                  <a:close/>
                </a:path>
              </a:pathLst>
            </a:custGeom>
            <a:solidFill>
              <a:srgbClr val="666666"/>
            </a:solidFill>
            <a:ln w="2543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7D93E7B-4AC1-D4FD-F41C-917F556C2275}"/>
                </a:ext>
              </a:extLst>
            </p:cNvPr>
            <p:cNvSpPr/>
            <p:nvPr/>
          </p:nvSpPr>
          <p:spPr>
            <a:xfrm rot="2700000">
              <a:off x="1627679" y="1939708"/>
              <a:ext cx="3092522" cy="3092522"/>
            </a:xfrm>
            <a:custGeom>
              <a:avLst/>
              <a:gdLst>
                <a:gd name="connsiteX0" fmla="*/ -1813 w 3092522"/>
                <a:gd name="connsiteY0" fmla="*/ -675 h 3092522"/>
                <a:gd name="connsiteX1" fmla="*/ 3090709 w 3092522"/>
                <a:gd name="connsiteY1" fmla="*/ -675 h 3092522"/>
                <a:gd name="connsiteX2" fmla="*/ 3090709 w 3092522"/>
                <a:gd name="connsiteY2" fmla="*/ 3091847 h 3092522"/>
                <a:gd name="connsiteX3" fmla="*/ -1813 w 3092522"/>
                <a:gd name="connsiteY3" fmla="*/ 3091847 h 309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2522" h="3092522">
                  <a:moveTo>
                    <a:pt x="-1813" y="-675"/>
                  </a:moveTo>
                  <a:lnTo>
                    <a:pt x="3090709" y="-675"/>
                  </a:lnTo>
                  <a:lnTo>
                    <a:pt x="3090709" y="3091847"/>
                  </a:lnTo>
                  <a:lnTo>
                    <a:pt x="-1813" y="3091847"/>
                  </a:lnTo>
                  <a:close/>
                </a:path>
              </a:pathLst>
            </a:custGeom>
            <a:solidFill>
              <a:srgbClr val="1C4392"/>
            </a:solidFill>
            <a:ln w="6493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F8724ECB-943A-47EA-893A-E38F3C9F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96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DF26DD5C-CC49-6519-3CB0-25093950F957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2071688" y="2528888"/>
            <a:ext cx="2185987" cy="1824037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00381E7C-1AB5-0FA7-3617-858600DA1A1D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4928859" y="2399517"/>
            <a:ext cx="1032555" cy="8001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SmartArt graphic</a:t>
            </a:r>
            <a:endParaRPr lang="en-GB" dirty="0"/>
          </a:p>
        </p:txBody>
      </p:sp>
      <p:sp>
        <p:nvSpPr>
          <p:cNvPr id="13" name="SmartArt Placeholder 11">
            <a:extLst>
              <a:ext uri="{FF2B5EF4-FFF2-40B4-BE49-F238E27FC236}">
                <a16:creationId xmlns:a16="http://schemas.microsoft.com/office/drawing/2014/main" id="{75766412-DCD5-FD17-4B0E-E83ED5E32434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4974381" y="4089771"/>
            <a:ext cx="1032555" cy="8001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SmartArt graphic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F1E580-6049-8779-A4E7-EA5A849BA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0996" y="2072925"/>
            <a:ext cx="5023510" cy="4037713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630929-31C4-4121-901A-6A307F76B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57" y="6505570"/>
            <a:ext cx="1928486" cy="2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9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9432A7C-BF5A-4506-80CD-B3C62722B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1B809-50E7-4CEA-C708-B8916D30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676E1-0D59-CC88-9375-3A362D382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5496F-78D8-124F-7289-64E9429EA9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57" y="6505570"/>
            <a:ext cx="1928486" cy="2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5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6A27C-8D57-C856-A065-8E85A28F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82B3-0198-B33D-8243-0647A983E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FECC2-CA0D-BEA2-3555-BAB4A8D7C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384D1-17F1-0304-6850-311FE785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021-4C53-49BF-9C1D-52DDF4AB9EA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6BF13-1468-D64A-C014-B72A7159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A9597-B83F-ABD2-BD2A-1803F7B5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693-6B6C-42FE-9781-36DF2624C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05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0B1C-B16C-E3B2-62F0-E47F6C5F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3F4CC-0A52-F7BC-4858-A1AE8F813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F0E1C-69AC-44AE-553C-FCA575BB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E8C25-10F9-C19E-9688-919DF29C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021-4C53-49BF-9C1D-52DDF4AB9EA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5ABE4-AF27-1B81-B2D3-07BB23E5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9921A-292D-872F-73AD-8E13C400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693-6B6C-42FE-9781-36DF2624C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08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507A-DF85-CFC1-366B-5A0D0A8A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D12A2-39CF-5FAD-7B96-2234E1FB5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7722F-9E0F-6F81-DC36-043787DCA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021-4C53-49BF-9C1D-52DDF4AB9EA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4113D-5784-2B05-581D-69A0968E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530F5-F03B-DD7C-9337-ACB59746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693-6B6C-42FE-9781-36DF2624C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23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EB3B9-67B1-5159-EC9C-BB2CE91D0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16A2D-D5EC-C380-9915-093B37D4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0933-0621-22CD-5B14-320481DD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C021-4C53-49BF-9C1D-52DDF4AB9EA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F0A94-B064-7ADE-F753-D9D6BEB1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CA2A3-CF85-2319-9786-457A287E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693-6B6C-42FE-9781-36DF2624C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493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B483CE0-72F0-CE26-7761-45C10D9C9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B36D81-3B16-244F-571F-A9C9DA6EE16A}"/>
              </a:ext>
            </a:extLst>
          </p:cNvPr>
          <p:cNvSpPr/>
          <p:nvPr userDrawn="1"/>
        </p:nvSpPr>
        <p:spPr>
          <a:xfrm>
            <a:off x="726141" y="770965"/>
            <a:ext cx="10103224" cy="493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11A7E-83C2-9C68-6B98-5314F4B43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545"/>
            <a:ext cx="10515600" cy="5117436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C8D3CBD-78E9-6C41-C61A-28786484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2106-93C2-BD15-DF66-3D7972F397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57" y="6505570"/>
            <a:ext cx="1928486" cy="2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3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C6C171E-269F-9914-55BE-55FB8CED3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CECE-93B3-B671-A3F0-599074EBB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6002"/>
            <a:ext cx="5181600" cy="5109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B6925-598B-3BFC-B1C2-E6CC757AF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6003"/>
            <a:ext cx="5181600" cy="5109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F8FDC19-EC0C-725E-285B-DD23258D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3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E67E55-1AAF-AFA6-FB11-15DC2BA16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57" y="6505570"/>
            <a:ext cx="1928486" cy="2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16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B718642-C2D0-C4AD-6A4F-3AB8FE7E5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6645A-A5B4-84D1-C969-FE7EDE13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5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FBCB0-CED4-161F-8922-639102F3C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55419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0A416-F3C7-074F-22CA-2A3C0144B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417049"/>
            <a:ext cx="5157787" cy="4277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07345-34C9-DE7E-8D52-AD9999DC9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419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EC1E8-69DB-3B4A-3E0B-5D8368B89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17049"/>
            <a:ext cx="5183188" cy="4277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38115-B41F-3D54-42A6-09021A67A7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57" y="6505570"/>
            <a:ext cx="1928486" cy="2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73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6D77DE7-0FC0-D05C-4687-B6A75D225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F4D1AD-1CD4-491D-AA92-30D9416E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187994-321D-D934-20B9-F32EA3E6E8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57" y="6505570"/>
            <a:ext cx="1928486" cy="2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75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3EA686D-A4AE-67F1-9786-9894E295E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Slide non-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8B7429C-256D-D6A1-ECE1-DCD3CB7FF32C}"/>
              </a:ext>
            </a:extLst>
          </p:cNvPr>
          <p:cNvSpPr/>
          <p:nvPr/>
        </p:nvSpPr>
        <p:spPr>
          <a:xfrm>
            <a:off x="0" y="1"/>
            <a:ext cx="12192007" cy="6858004"/>
          </a:xfrm>
          <a:custGeom>
            <a:avLst/>
            <a:gdLst>
              <a:gd name="connsiteX0" fmla="*/ 748 w 12192007"/>
              <a:gd name="connsiteY0" fmla="*/ 314 h 6858004"/>
              <a:gd name="connsiteX1" fmla="*/ 12192756 w 12192007"/>
              <a:gd name="connsiteY1" fmla="*/ 314 h 6858004"/>
              <a:gd name="connsiteX2" fmla="*/ 12192756 w 12192007"/>
              <a:gd name="connsiteY2" fmla="*/ 6858318 h 6858004"/>
              <a:gd name="connsiteX3" fmla="*/ 748 w 12192007"/>
              <a:gd name="connsiteY3" fmla="*/ 6858318 h 685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7" h="6858004">
                <a:moveTo>
                  <a:pt x="748" y="314"/>
                </a:moveTo>
                <a:lnTo>
                  <a:pt x="12192756" y="314"/>
                </a:lnTo>
                <a:lnTo>
                  <a:pt x="12192756" y="6858318"/>
                </a:lnTo>
                <a:lnTo>
                  <a:pt x="748" y="6858318"/>
                </a:lnTo>
                <a:close/>
              </a:path>
            </a:pathLst>
          </a:custGeom>
          <a:solidFill>
            <a:srgbClr val="F4F4F4"/>
          </a:solidFill>
          <a:ln w="88944" cap="rnd">
            <a:noFill/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0F7917-2696-4574-AA8C-A4C3F004F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57" y="6505570"/>
            <a:ext cx="1928486" cy="28165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232A5ED-092C-372F-0706-1B363A61544D}"/>
              </a:ext>
            </a:extLst>
          </p:cNvPr>
          <p:cNvSpPr/>
          <p:nvPr/>
        </p:nvSpPr>
        <p:spPr>
          <a:xfrm>
            <a:off x="1852694" y="5"/>
            <a:ext cx="10339267" cy="6857983"/>
          </a:xfrm>
          <a:custGeom>
            <a:avLst/>
            <a:gdLst>
              <a:gd name="connsiteX0" fmla="*/ 10339427 w 10339267"/>
              <a:gd name="connsiteY0" fmla="*/ -315 h 6857983"/>
              <a:gd name="connsiteX1" fmla="*/ 1473359 w 10339267"/>
              <a:gd name="connsiteY1" fmla="*/ -315 h 6857983"/>
              <a:gd name="connsiteX2" fmla="*/ 160 w 10339267"/>
              <a:gd name="connsiteY2" fmla="*/ -315 h 6857983"/>
              <a:gd name="connsiteX3" fmla="*/ 6858168 w 10339267"/>
              <a:gd name="connsiteY3" fmla="*/ 6857669 h 6857983"/>
              <a:gd name="connsiteX4" fmla="*/ 10339427 w 10339267"/>
              <a:gd name="connsiteY4" fmla="*/ 6857669 h 685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9267" h="6857983">
                <a:moveTo>
                  <a:pt x="10339427" y="-315"/>
                </a:moveTo>
                <a:lnTo>
                  <a:pt x="1473359" y="-315"/>
                </a:lnTo>
                <a:lnTo>
                  <a:pt x="160" y="-315"/>
                </a:lnTo>
                <a:lnTo>
                  <a:pt x="6858168" y="6857669"/>
                </a:lnTo>
                <a:lnTo>
                  <a:pt x="10339427" y="6857669"/>
                </a:lnTo>
                <a:close/>
              </a:path>
            </a:pathLst>
          </a:custGeom>
          <a:solidFill>
            <a:srgbClr val="1C4392"/>
          </a:solidFill>
          <a:ln w="88943" cap="rnd">
            <a:noFill/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8A080-AA50-3EB8-4121-B88BF09E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707" y="2832518"/>
            <a:ext cx="6570183" cy="11929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0DCD9D3-9BD5-4713-AF23-700B66515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5440" y="4134312"/>
            <a:ext cx="550545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D29F5C-F747-4313-956D-5C98FBACC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3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0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Optional)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4">
            <a:extLst>
              <a:ext uri="{FF2B5EF4-FFF2-40B4-BE49-F238E27FC236}">
                <a16:creationId xmlns:a16="http://schemas.microsoft.com/office/drawing/2014/main" id="{BED080A8-82FE-11C5-9BFE-6A2450D7FF61}"/>
              </a:ext>
            </a:extLst>
          </p:cNvPr>
          <p:cNvGrpSpPr/>
          <p:nvPr/>
        </p:nvGrpSpPr>
        <p:grpSpPr>
          <a:xfrm>
            <a:off x="42" y="45"/>
            <a:ext cx="12192007" cy="6858005"/>
            <a:chOff x="42" y="45"/>
            <a:chExt cx="12192007" cy="685800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C0F9FE9-0293-2F50-6EDF-703D31DC157A}"/>
                </a:ext>
              </a:extLst>
            </p:cNvPr>
            <p:cNvSpPr/>
            <p:nvPr/>
          </p:nvSpPr>
          <p:spPr>
            <a:xfrm>
              <a:off x="42" y="46"/>
              <a:ext cx="12192007" cy="6858004"/>
            </a:xfrm>
            <a:custGeom>
              <a:avLst/>
              <a:gdLst>
                <a:gd name="connsiteX0" fmla="*/ 72 w 12192007"/>
                <a:gd name="connsiteY0" fmla="*/ -1365 h 6858004"/>
                <a:gd name="connsiteX1" fmla="*/ 12192080 w 12192007"/>
                <a:gd name="connsiteY1" fmla="*/ -1365 h 6858004"/>
                <a:gd name="connsiteX2" fmla="*/ 12192080 w 12192007"/>
                <a:gd name="connsiteY2" fmla="*/ 6856640 h 6858004"/>
                <a:gd name="connsiteX3" fmla="*/ 72 w 12192007"/>
                <a:gd name="connsiteY3" fmla="*/ 6856640 h 685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7" h="6858004">
                  <a:moveTo>
                    <a:pt x="72" y="-1365"/>
                  </a:moveTo>
                  <a:lnTo>
                    <a:pt x="12192080" y="-1365"/>
                  </a:lnTo>
                  <a:lnTo>
                    <a:pt x="12192080" y="6856640"/>
                  </a:lnTo>
                  <a:lnTo>
                    <a:pt x="72" y="6856640"/>
                  </a:lnTo>
                  <a:close/>
                </a:path>
              </a:pathLst>
            </a:custGeom>
            <a:solidFill>
              <a:srgbClr val="F4F4F4"/>
            </a:solidFill>
            <a:ln w="8894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98F58CD-7585-57AA-256D-7C2DB53F79BB}"/>
                </a:ext>
              </a:extLst>
            </p:cNvPr>
            <p:cNvSpPr/>
            <p:nvPr/>
          </p:nvSpPr>
          <p:spPr>
            <a:xfrm>
              <a:off x="1691107" y="45"/>
              <a:ext cx="10500822" cy="6858004"/>
            </a:xfrm>
            <a:custGeom>
              <a:avLst/>
              <a:gdLst>
                <a:gd name="connsiteX0" fmla="*/ 170 w 10500822"/>
                <a:gd name="connsiteY0" fmla="*/ -1364 h 6858004"/>
                <a:gd name="connsiteX1" fmla="*/ 5384982 w 10500822"/>
                <a:gd name="connsiteY1" fmla="*/ 6856640 h 6858004"/>
                <a:gd name="connsiteX2" fmla="*/ 10500993 w 10500822"/>
                <a:gd name="connsiteY2" fmla="*/ 6856640 h 6858004"/>
                <a:gd name="connsiteX3" fmla="*/ 10500993 w 10500822"/>
                <a:gd name="connsiteY3" fmla="*/ -1364 h 685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00822" h="6858004">
                  <a:moveTo>
                    <a:pt x="170" y="-1364"/>
                  </a:moveTo>
                  <a:lnTo>
                    <a:pt x="5384982" y="6856640"/>
                  </a:lnTo>
                  <a:lnTo>
                    <a:pt x="10500993" y="6856640"/>
                  </a:lnTo>
                  <a:lnTo>
                    <a:pt x="10500993" y="-1364"/>
                  </a:lnTo>
                  <a:close/>
                </a:path>
              </a:pathLst>
            </a:custGeom>
            <a:solidFill>
              <a:srgbClr val="1C4392"/>
            </a:solidFill>
            <a:ln w="8894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A8A080-AA50-3EB8-4121-B88BF09E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0" y="136525"/>
            <a:ext cx="5257800" cy="11929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310B37D-32A8-49DB-3EF6-633C70431F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018" y="15509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391BAAE6-2076-9337-996B-6F3A265388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1075" y="262731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854BA75-2929-B037-0263-48A78BAC5C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7500" y="37036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E931A9E-C4DC-7117-13ED-AD4CF5DCFE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1700" y="477996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44BA196-2E9C-571F-7EB1-11CACFBCC2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8235" y="1664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21B1960-4BC3-331A-C0CC-85A5412475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2728" y="27431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E71DB349-ECA9-B57C-90DE-47956AB5A5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3637" y="382524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307D9D-9B8E-684A-FA69-12510F17F1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1979" y="489428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75BBD1-F3AD-524F-4F6F-36E88B69E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20215" y="50937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0B714D-E643-BC23-80C1-B5EBB60BF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26617" y="401830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BA284A-C570-BC33-E4FE-AED6C6924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40153" y="294253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472F8A-4E8A-42A3-CC0A-975DEF23F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52963" y="1865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10F7917-2696-4574-AA8C-A4C3F004F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57" y="6505570"/>
            <a:ext cx="1928486" cy="28165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8A8A56A-1807-48A5-99E8-CBC0E6A12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46"/>
            <a:ext cx="73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42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(Optional) Sub-title slide with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48F686EB-36F6-45D1-AC83-4DF4100D8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442DE6C-BD4A-402E-9E55-4405686E6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"/>
            <a:ext cx="1009015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F769485-504C-4D8F-9D81-A303C46CC203}"/>
              </a:ext>
            </a:extLst>
          </p:cNvPr>
          <p:cNvSpPr/>
          <p:nvPr/>
        </p:nvSpPr>
        <p:spPr>
          <a:xfrm>
            <a:off x="2667034" y="3428932"/>
            <a:ext cx="6857932" cy="3429011"/>
          </a:xfrm>
          <a:custGeom>
            <a:avLst/>
            <a:gdLst>
              <a:gd name="connsiteX0" fmla="*/ 3428522 w 6857932"/>
              <a:gd name="connsiteY0" fmla="*/ 936 h 3429011"/>
              <a:gd name="connsiteX1" fmla="*/ 1895401 w 6857932"/>
              <a:gd name="connsiteY1" fmla="*/ 1534105 h 3429011"/>
              <a:gd name="connsiteX2" fmla="*/ -529 w 6857932"/>
              <a:gd name="connsiteY2" fmla="*/ 3429948 h 3429011"/>
              <a:gd name="connsiteX3" fmla="*/ 1895401 w 6857932"/>
              <a:gd name="connsiteY3" fmla="*/ 3429948 h 3429011"/>
              <a:gd name="connsiteX4" fmla="*/ 4961643 w 6857932"/>
              <a:gd name="connsiteY4" fmla="*/ 3429948 h 3429011"/>
              <a:gd name="connsiteX5" fmla="*/ 6857404 w 6857932"/>
              <a:gd name="connsiteY5" fmla="*/ 3429948 h 3429011"/>
              <a:gd name="connsiteX6" fmla="*/ 4961643 w 6857932"/>
              <a:gd name="connsiteY6" fmla="*/ 1534105 h 342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7932" h="3429011">
                <a:moveTo>
                  <a:pt x="3428522" y="936"/>
                </a:moveTo>
                <a:lnTo>
                  <a:pt x="1895401" y="1534105"/>
                </a:lnTo>
                <a:lnTo>
                  <a:pt x="-529" y="3429948"/>
                </a:lnTo>
                <a:lnTo>
                  <a:pt x="1895401" y="3429948"/>
                </a:lnTo>
                <a:lnTo>
                  <a:pt x="4961643" y="3429948"/>
                </a:lnTo>
                <a:lnTo>
                  <a:pt x="6857404" y="3429948"/>
                </a:lnTo>
                <a:lnTo>
                  <a:pt x="4961643" y="1534105"/>
                </a:lnTo>
                <a:close/>
              </a:path>
            </a:pathLst>
          </a:custGeom>
          <a:solidFill>
            <a:srgbClr val="1C4392"/>
          </a:solidFill>
          <a:ln w="52800" cap="flat">
            <a:noFill/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552D09-9A93-429D-9B84-80C4E85C0084}"/>
              </a:ext>
            </a:extLst>
          </p:cNvPr>
          <p:cNvSpPr/>
          <p:nvPr/>
        </p:nvSpPr>
        <p:spPr>
          <a:xfrm>
            <a:off x="2667034" y="-94"/>
            <a:ext cx="6857932" cy="3429026"/>
          </a:xfrm>
          <a:custGeom>
            <a:avLst/>
            <a:gdLst>
              <a:gd name="connsiteX0" fmla="*/ 3428522 w 6857932"/>
              <a:gd name="connsiteY0" fmla="*/ 3429565 h 3429026"/>
              <a:gd name="connsiteX1" fmla="*/ 1895401 w 6857932"/>
              <a:gd name="connsiteY1" fmla="*/ 1896396 h 3429026"/>
              <a:gd name="connsiteX2" fmla="*/ -529 w 6857932"/>
              <a:gd name="connsiteY2" fmla="*/ 539 h 3429026"/>
              <a:gd name="connsiteX3" fmla="*/ 1895401 w 6857932"/>
              <a:gd name="connsiteY3" fmla="*/ 539 h 3429026"/>
              <a:gd name="connsiteX4" fmla="*/ 4961643 w 6857932"/>
              <a:gd name="connsiteY4" fmla="*/ 539 h 3429026"/>
              <a:gd name="connsiteX5" fmla="*/ 6857404 w 6857932"/>
              <a:gd name="connsiteY5" fmla="*/ 539 h 3429026"/>
              <a:gd name="connsiteX6" fmla="*/ 4961643 w 6857932"/>
              <a:gd name="connsiteY6" fmla="*/ 1896396 h 342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7932" h="3429026">
                <a:moveTo>
                  <a:pt x="3428522" y="3429565"/>
                </a:moveTo>
                <a:lnTo>
                  <a:pt x="1895401" y="1896396"/>
                </a:lnTo>
                <a:lnTo>
                  <a:pt x="-529" y="539"/>
                </a:lnTo>
                <a:lnTo>
                  <a:pt x="1895401" y="539"/>
                </a:lnTo>
                <a:lnTo>
                  <a:pt x="4961643" y="539"/>
                </a:lnTo>
                <a:lnTo>
                  <a:pt x="6857404" y="539"/>
                </a:lnTo>
                <a:lnTo>
                  <a:pt x="4961643" y="1896396"/>
                </a:lnTo>
                <a:close/>
              </a:path>
            </a:pathLst>
          </a:custGeom>
          <a:solidFill>
            <a:srgbClr val="1C4392"/>
          </a:solidFill>
          <a:ln w="52800" cap="flat">
            <a:noFill/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C106F404-45B9-4112-B125-AD7822AA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61" y="2766103"/>
            <a:ext cx="6413205" cy="1325563"/>
          </a:xfrm>
        </p:spPr>
        <p:txBody>
          <a:bodyPr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5C2F0F2-4F8B-47DF-9D37-3CE2C5376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116"/>
            <a:ext cx="3981450" cy="6858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2B1EB532-7724-4BCB-B082-5A1B390CDB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490" y="-185"/>
            <a:ext cx="3981450" cy="6858000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58AEC9F-0D1A-4F52-9946-217AA56C5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5638" y="4091666"/>
            <a:ext cx="550545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C4630D-F7B8-4D3D-BAC6-CCD62E5B8C83}"/>
              </a:ext>
            </a:extLst>
          </p:cNvPr>
          <p:cNvSpPr/>
          <p:nvPr/>
        </p:nvSpPr>
        <p:spPr>
          <a:xfrm>
            <a:off x="12192000" y="0"/>
            <a:ext cx="838200" cy="736608"/>
          </a:xfrm>
          <a:custGeom>
            <a:avLst/>
            <a:gdLst>
              <a:gd name="connsiteX0" fmla="*/ 2561290 w 2559121"/>
              <a:gd name="connsiteY0" fmla="*/ 736037 h 736608"/>
              <a:gd name="connsiteX1" fmla="*/ 2561290 w 2559121"/>
              <a:gd name="connsiteY1" fmla="*/ -572 h 736608"/>
              <a:gd name="connsiteX2" fmla="*/ 2168 w 2559121"/>
              <a:gd name="connsiteY2" fmla="*/ -572 h 73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121" h="736608">
                <a:moveTo>
                  <a:pt x="2561290" y="736037"/>
                </a:moveTo>
                <a:lnTo>
                  <a:pt x="2561290" y="-572"/>
                </a:lnTo>
                <a:lnTo>
                  <a:pt x="2168" y="-572"/>
                </a:lnTo>
                <a:close/>
              </a:path>
            </a:pathLst>
          </a:custGeom>
          <a:solidFill>
            <a:srgbClr val="1C4392"/>
          </a:solidFill>
          <a:ln w="43053" cap="rnd">
            <a:noFill/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AFA10E-253C-435D-91CA-6E140D57C660}"/>
              </a:ext>
            </a:extLst>
          </p:cNvPr>
          <p:cNvSpPr/>
          <p:nvPr/>
        </p:nvSpPr>
        <p:spPr>
          <a:xfrm>
            <a:off x="-838200" y="6121232"/>
            <a:ext cx="838200" cy="736583"/>
          </a:xfrm>
          <a:custGeom>
            <a:avLst/>
            <a:gdLst>
              <a:gd name="connsiteX0" fmla="*/ 1053 w 2559098"/>
              <a:gd name="connsiteY0" fmla="*/ 137 h 736583"/>
              <a:gd name="connsiteX1" fmla="*/ 1053 w 2559098"/>
              <a:gd name="connsiteY1" fmla="*/ 736721 h 736583"/>
              <a:gd name="connsiteX2" fmla="*/ 2560151 w 2559098"/>
              <a:gd name="connsiteY2" fmla="*/ 736721 h 7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98" h="736583">
                <a:moveTo>
                  <a:pt x="1053" y="137"/>
                </a:moveTo>
                <a:lnTo>
                  <a:pt x="1053" y="736721"/>
                </a:lnTo>
                <a:lnTo>
                  <a:pt x="2560151" y="736721"/>
                </a:lnTo>
                <a:close/>
              </a:path>
            </a:pathLst>
          </a:custGeom>
          <a:solidFill>
            <a:srgbClr val="1C4392"/>
          </a:solidFill>
          <a:ln w="43053" cap="rnd">
            <a:noFill/>
            <a:prstDash val="solid"/>
            <a:round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5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0.5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06874 0.000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37E-6 L 0.06876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1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92239 0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0.32656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8" grpId="0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19C85-CC8B-D944-C87F-A850BAEC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C4E79-55CA-A2D4-20C5-1FD4A89A0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BA786-B53D-D8CD-073C-43EFF3C32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C021-4C53-49BF-9C1D-52DDF4AB9EA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218AF-D3BC-E407-EE8C-FF9151342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8A9EA-2B8E-5F0D-E29E-C94376774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4693-6B6C-42FE-9781-36DF2624C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6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68" r:id="rId6"/>
    <p:sldLayoutId id="2147483666" r:id="rId7"/>
    <p:sldLayoutId id="2147483654" r:id="rId8"/>
    <p:sldLayoutId id="2147483664" r:id="rId9"/>
    <p:sldLayoutId id="2147483665" r:id="rId10"/>
    <p:sldLayoutId id="2147483655" r:id="rId11"/>
    <p:sldLayoutId id="2147483651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8_E0BF6548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3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CB1BB9-2AF8-E726-461D-D71A5A9F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4347" y="3220439"/>
            <a:ext cx="7482349" cy="211847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2800" b="1" dirty="0" err="1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QUantifying</a:t>
            </a:r>
            <a:r>
              <a:rPr lang="en-GB" sz="28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Impact of  Chronic pain on engagement in paid work (QUICK)</a:t>
            </a:r>
          </a:p>
          <a:p>
            <a:pPr>
              <a:lnSpc>
                <a:spcPct val="120000"/>
              </a:lnSpc>
            </a:pPr>
            <a:r>
              <a:rPr lang="en-GB" sz="2800" i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Stuart Anderson</a:t>
            </a:r>
          </a:p>
          <a:p>
            <a:pPr>
              <a:lnSpc>
                <a:spcPct val="120000"/>
              </a:lnSpc>
            </a:pPr>
            <a:r>
              <a:rPr lang="en-GB" sz="1900" i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 Manager, Centre for Musculoskeletal Health and Work (CMHW)</a:t>
            </a:r>
          </a:p>
          <a:p>
            <a:endParaRPr lang="en-GB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5995385-3FFC-9A19-3750-643DDEC17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7" y="1280496"/>
            <a:ext cx="2925866" cy="1527045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702F641-A1FC-7B46-AC5F-927843EBC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77" y="5577504"/>
            <a:ext cx="2129396" cy="7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8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1F49D72-9F04-F30D-3D08-B59DD2247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14F0760D-C6BB-3449-96A2-C453087D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Stage 3: Drafting the Instrument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F70C7-514A-B853-6126-C23595E55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056" y="1050593"/>
            <a:ext cx="6675888" cy="5111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414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8A601E-4FD3-8862-FFC3-425D424B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Stage 4: Refining the Questionnaire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C4531D-24B9-E4A2-E4BA-9E1F7664F45E}"/>
              </a:ext>
            </a:extLst>
          </p:cNvPr>
          <p:cNvSpPr/>
          <p:nvPr/>
        </p:nvSpPr>
        <p:spPr>
          <a:xfrm>
            <a:off x="6830413" y="1250658"/>
            <a:ext cx="4181232" cy="2016977"/>
          </a:xfrm>
          <a:prstGeom prst="roundRect">
            <a:avLst>
              <a:gd name="adj" fmla="val 3686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/>
          </a:p>
        </p:txBody>
      </p:sp>
      <p:pic>
        <p:nvPicPr>
          <p:cNvPr id="4" name="Graphic 3" descr="Aspiration with solid fill">
            <a:extLst>
              <a:ext uri="{FF2B5EF4-FFF2-40B4-BE49-F238E27FC236}">
                <a16:creationId xmlns:a16="http://schemas.microsoft.com/office/drawing/2014/main" id="{2D5B6894-1BF6-5972-0D5C-303ECC00D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918" t="15312" r="24932" b="33560"/>
          <a:stretch/>
        </p:blipFill>
        <p:spPr>
          <a:xfrm>
            <a:off x="8016936" y="1565390"/>
            <a:ext cx="855064" cy="822524"/>
          </a:xfrm>
          <a:custGeom>
            <a:avLst/>
            <a:gdLst>
              <a:gd name="connsiteX0" fmla="*/ 0 w 1194817"/>
              <a:gd name="connsiteY0" fmla="*/ 0 h 1149350"/>
              <a:gd name="connsiteX1" fmla="*/ 597408 w 1194817"/>
              <a:gd name="connsiteY1" fmla="*/ 0 h 1149350"/>
              <a:gd name="connsiteX2" fmla="*/ 689483 w 1194817"/>
              <a:gd name="connsiteY2" fmla="*/ 87313 h 1149350"/>
              <a:gd name="connsiteX3" fmla="*/ 781558 w 1194817"/>
              <a:gd name="connsiteY3" fmla="*/ 0 h 1149350"/>
              <a:gd name="connsiteX4" fmla="*/ 1194817 w 1194817"/>
              <a:gd name="connsiteY4" fmla="*/ 0 h 1149350"/>
              <a:gd name="connsiteX5" fmla="*/ 1194817 w 1194817"/>
              <a:gd name="connsiteY5" fmla="*/ 1149350 h 1149350"/>
              <a:gd name="connsiteX6" fmla="*/ 0 w 1194817"/>
              <a:gd name="connsiteY6" fmla="*/ 114935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817" h="1149350">
                <a:moveTo>
                  <a:pt x="0" y="0"/>
                </a:moveTo>
                <a:lnTo>
                  <a:pt x="597408" y="0"/>
                </a:lnTo>
                <a:cubicBezTo>
                  <a:pt x="597408" y="48222"/>
                  <a:pt x="638631" y="87313"/>
                  <a:pt x="689483" y="87313"/>
                </a:cubicBezTo>
                <a:cubicBezTo>
                  <a:pt x="740335" y="87313"/>
                  <a:pt x="781558" y="48222"/>
                  <a:pt x="781558" y="0"/>
                </a:cubicBezTo>
                <a:lnTo>
                  <a:pt x="1194817" y="0"/>
                </a:lnTo>
                <a:lnTo>
                  <a:pt x="1194817" y="1149350"/>
                </a:lnTo>
                <a:lnTo>
                  <a:pt x="0" y="1149350"/>
                </a:lnTo>
                <a:close/>
              </a:path>
            </a:pathLst>
          </a:cu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130AA3-0ED3-AEBE-865C-2E4DE9CCAC11}"/>
              </a:ext>
            </a:extLst>
          </p:cNvPr>
          <p:cNvSpPr/>
          <p:nvPr/>
        </p:nvSpPr>
        <p:spPr>
          <a:xfrm>
            <a:off x="1244186" y="1247049"/>
            <a:ext cx="4181232" cy="2016977"/>
          </a:xfrm>
          <a:prstGeom prst="roundRect">
            <a:avLst>
              <a:gd name="adj" fmla="val 3686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843C0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GB" sz="1200" dirty="0"/>
          </a:p>
        </p:txBody>
      </p:sp>
      <p:pic>
        <p:nvPicPr>
          <p:cNvPr id="6" name="Graphic 5" descr="Online meeting with solid fill">
            <a:extLst>
              <a:ext uri="{FF2B5EF4-FFF2-40B4-BE49-F238E27FC236}">
                <a16:creationId xmlns:a16="http://schemas.microsoft.com/office/drawing/2014/main" id="{9AF85AE4-3BB5-6B14-B8EB-E4EE3751D2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7927" y="1481840"/>
            <a:ext cx="951124" cy="951124"/>
          </a:xfrm>
          <a:prstGeom prst="rect">
            <a:avLst/>
          </a:prstGeom>
        </p:spPr>
      </p:pic>
      <p:pic>
        <p:nvPicPr>
          <p:cNvPr id="7" name="Graphic 6" descr="Online meeting with solid fill">
            <a:extLst>
              <a:ext uri="{FF2B5EF4-FFF2-40B4-BE49-F238E27FC236}">
                <a16:creationId xmlns:a16="http://schemas.microsoft.com/office/drawing/2014/main" id="{06A86937-4C44-46F4-24CB-20C247D7E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1952" y="1481840"/>
            <a:ext cx="951124" cy="951124"/>
          </a:xfrm>
          <a:prstGeom prst="rect">
            <a:avLst/>
          </a:prstGeom>
        </p:spPr>
      </p:pic>
      <p:pic>
        <p:nvPicPr>
          <p:cNvPr id="8" name="Graphic 7" descr="Online meeting with solid fill">
            <a:extLst>
              <a:ext uri="{FF2B5EF4-FFF2-40B4-BE49-F238E27FC236}">
                <a16:creationId xmlns:a16="http://schemas.microsoft.com/office/drawing/2014/main" id="{E0BD7606-F574-6003-353E-737236252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25977" y="1481840"/>
            <a:ext cx="951124" cy="951124"/>
          </a:xfrm>
          <a:prstGeom prst="rect">
            <a:avLst/>
          </a:prstGeom>
        </p:spPr>
      </p:pic>
      <p:pic>
        <p:nvPicPr>
          <p:cNvPr id="9" name="Graphic 8" descr="Online meeting with solid fill">
            <a:extLst>
              <a:ext uri="{FF2B5EF4-FFF2-40B4-BE49-F238E27FC236}">
                <a16:creationId xmlns:a16="http://schemas.microsoft.com/office/drawing/2014/main" id="{20B0631E-4B7C-627B-7A81-9AC0A794E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0001" y="1481840"/>
            <a:ext cx="951124" cy="951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9BABA9-C79F-1C5C-DA0B-D6BC3A5205DC}"/>
              </a:ext>
            </a:extLst>
          </p:cNvPr>
          <p:cNvSpPr txBox="1"/>
          <p:nvPr/>
        </p:nvSpPr>
        <p:spPr>
          <a:xfrm>
            <a:off x="1384114" y="2666763"/>
            <a:ext cx="39125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444444"/>
                </a:solidFill>
              </a:rPr>
              <a:t>Focus Groups</a:t>
            </a:r>
            <a:endParaRPr lang="en-GB" sz="1600" b="1" dirty="0">
              <a:solidFill>
                <a:srgbClr val="444444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ED2D0A-26D6-E4EF-FD60-53FD5B0C5C62}"/>
              </a:ext>
            </a:extLst>
          </p:cNvPr>
          <p:cNvGrpSpPr/>
          <p:nvPr/>
        </p:nvGrpSpPr>
        <p:grpSpPr>
          <a:xfrm>
            <a:off x="7349066" y="1602391"/>
            <a:ext cx="1188999" cy="957617"/>
            <a:chOff x="6554000" y="1602391"/>
            <a:chExt cx="1188999" cy="957617"/>
          </a:xfrm>
        </p:grpSpPr>
        <p:pic>
          <p:nvPicPr>
            <p:cNvPr id="11" name="Graphic 10" descr="Aspiration with solid fill">
              <a:extLst>
                <a:ext uri="{FF2B5EF4-FFF2-40B4-BE49-F238E27FC236}">
                  <a16:creationId xmlns:a16="http://schemas.microsoft.com/office/drawing/2014/main" id="{243BD100-4FDC-D8B1-6879-C1AD99F6F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1918" t="15312" r="24932" b="33560"/>
            <a:stretch/>
          </p:blipFill>
          <p:spPr>
            <a:xfrm>
              <a:off x="6554000" y="1602391"/>
              <a:ext cx="855064" cy="822524"/>
            </a:xfrm>
            <a:custGeom>
              <a:avLst/>
              <a:gdLst>
                <a:gd name="connsiteX0" fmla="*/ 0 w 1194817"/>
                <a:gd name="connsiteY0" fmla="*/ 0 h 1149350"/>
                <a:gd name="connsiteX1" fmla="*/ 597408 w 1194817"/>
                <a:gd name="connsiteY1" fmla="*/ 0 h 1149350"/>
                <a:gd name="connsiteX2" fmla="*/ 689483 w 1194817"/>
                <a:gd name="connsiteY2" fmla="*/ 87313 h 1149350"/>
                <a:gd name="connsiteX3" fmla="*/ 781558 w 1194817"/>
                <a:gd name="connsiteY3" fmla="*/ 0 h 1149350"/>
                <a:gd name="connsiteX4" fmla="*/ 1194817 w 1194817"/>
                <a:gd name="connsiteY4" fmla="*/ 0 h 1149350"/>
                <a:gd name="connsiteX5" fmla="*/ 1194817 w 1194817"/>
                <a:gd name="connsiteY5" fmla="*/ 1149350 h 1149350"/>
                <a:gd name="connsiteX6" fmla="*/ 0 w 1194817"/>
                <a:gd name="connsiteY6" fmla="*/ 114935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817" h="1149350">
                  <a:moveTo>
                    <a:pt x="0" y="0"/>
                  </a:moveTo>
                  <a:lnTo>
                    <a:pt x="597408" y="0"/>
                  </a:lnTo>
                  <a:cubicBezTo>
                    <a:pt x="597408" y="48222"/>
                    <a:pt x="638631" y="87313"/>
                    <a:pt x="689483" y="87313"/>
                  </a:cubicBezTo>
                  <a:cubicBezTo>
                    <a:pt x="740335" y="87313"/>
                    <a:pt x="781558" y="48222"/>
                    <a:pt x="781558" y="0"/>
                  </a:cubicBezTo>
                  <a:lnTo>
                    <a:pt x="1194817" y="0"/>
                  </a:lnTo>
                  <a:lnTo>
                    <a:pt x="1194817" y="1149350"/>
                  </a:lnTo>
                  <a:lnTo>
                    <a:pt x="0" y="1149350"/>
                  </a:lnTo>
                  <a:close/>
                </a:path>
              </a:pathLst>
            </a:custGeom>
          </p:spPr>
        </p:pic>
        <p:pic>
          <p:nvPicPr>
            <p:cNvPr id="12" name="Graphic 11" descr="Aspiration with solid fill">
              <a:extLst>
                <a:ext uri="{FF2B5EF4-FFF2-40B4-BE49-F238E27FC236}">
                  <a16:creationId xmlns:a16="http://schemas.microsoft.com/office/drawing/2014/main" id="{1B61C50D-2106-BA4A-6592-6AB811F7F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1918" t="15312" r="24932" b="33560"/>
            <a:stretch/>
          </p:blipFill>
          <p:spPr>
            <a:xfrm>
              <a:off x="6887935" y="1737484"/>
              <a:ext cx="855064" cy="822524"/>
            </a:xfrm>
            <a:custGeom>
              <a:avLst/>
              <a:gdLst>
                <a:gd name="connsiteX0" fmla="*/ 0 w 1194817"/>
                <a:gd name="connsiteY0" fmla="*/ 0 h 1149350"/>
                <a:gd name="connsiteX1" fmla="*/ 597408 w 1194817"/>
                <a:gd name="connsiteY1" fmla="*/ 0 h 1149350"/>
                <a:gd name="connsiteX2" fmla="*/ 689483 w 1194817"/>
                <a:gd name="connsiteY2" fmla="*/ 87313 h 1149350"/>
                <a:gd name="connsiteX3" fmla="*/ 781558 w 1194817"/>
                <a:gd name="connsiteY3" fmla="*/ 0 h 1149350"/>
                <a:gd name="connsiteX4" fmla="*/ 1194817 w 1194817"/>
                <a:gd name="connsiteY4" fmla="*/ 0 h 1149350"/>
                <a:gd name="connsiteX5" fmla="*/ 1194817 w 1194817"/>
                <a:gd name="connsiteY5" fmla="*/ 1149350 h 1149350"/>
                <a:gd name="connsiteX6" fmla="*/ 0 w 1194817"/>
                <a:gd name="connsiteY6" fmla="*/ 114935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817" h="1149350">
                  <a:moveTo>
                    <a:pt x="0" y="0"/>
                  </a:moveTo>
                  <a:lnTo>
                    <a:pt x="597408" y="0"/>
                  </a:lnTo>
                  <a:cubicBezTo>
                    <a:pt x="597408" y="48222"/>
                    <a:pt x="638631" y="87313"/>
                    <a:pt x="689483" y="87313"/>
                  </a:cubicBezTo>
                  <a:cubicBezTo>
                    <a:pt x="740335" y="87313"/>
                    <a:pt x="781558" y="48222"/>
                    <a:pt x="781558" y="0"/>
                  </a:cubicBezTo>
                  <a:lnTo>
                    <a:pt x="1194817" y="0"/>
                  </a:lnTo>
                  <a:lnTo>
                    <a:pt x="1194817" y="1149350"/>
                  </a:lnTo>
                  <a:lnTo>
                    <a:pt x="0" y="1149350"/>
                  </a:lnTo>
                  <a:close/>
                </a:path>
              </a:pathLst>
            </a:cu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7F45B5-CAB7-61F1-A152-2A31FBC2F3B4}"/>
              </a:ext>
            </a:extLst>
          </p:cNvPr>
          <p:cNvGrpSpPr/>
          <p:nvPr/>
        </p:nvGrpSpPr>
        <p:grpSpPr>
          <a:xfrm>
            <a:off x="9115130" y="1563906"/>
            <a:ext cx="1522934" cy="994618"/>
            <a:chOff x="8320064" y="1563906"/>
            <a:chExt cx="1522934" cy="994618"/>
          </a:xfrm>
        </p:grpSpPr>
        <p:pic>
          <p:nvPicPr>
            <p:cNvPr id="13" name="Graphic 12" descr="Aspiration with solid fill">
              <a:extLst>
                <a:ext uri="{FF2B5EF4-FFF2-40B4-BE49-F238E27FC236}">
                  <a16:creationId xmlns:a16="http://schemas.microsoft.com/office/drawing/2014/main" id="{F60E08D9-E8CD-181B-160C-27EC17891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21918" t="15312" r="24932" b="33560"/>
            <a:stretch/>
          </p:blipFill>
          <p:spPr>
            <a:xfrm>
              <a:off x="8987934" y="1563906"/>
              <a:ext cx="855064" cy="822524"/>
            </a:xfrm>
            <a:custGeom>
              <a:avLst/>
              <a:gdLst>
                <a:gd name="connsiteX0" fmla="*/ 0 w 1194817"/>
                <a:gd name="connsiteY0" fmla="*/ 0 h 1149350"/>
                <a:gd name="connsiteX1" fmla="*/ 597408 w 1194817"/>
                <a:gd name="connsiteY1" fmla="*/ 0 h 1149350"/>
                <a:gd name="connsiteX2" fmla="*/ 689483 w 1194817"/>
                <a:gd name="connsiteY2" fmla="*/ 87313 h 1149350"/>
                <a:gd name="connsiteX3" fmla="*/ 781558 w 1194817"/>
                <a:gd name="connsiteY3" fmla="*/ 0 h 1149350"/>
                <a:gd name="connsiteX4" fmla="*/ 1194817 w 1194817"/>
                <a:gd name="connsiteY4" fmla="*/ 0 h 1149350"/>
                <a:gd name="connsiteX5" fmla="*/ 1194817 w 1194817"/>
                <a:gd name="connsiteY5" fmla="*/ 1149350 h 1149350"/>
                <a:gd name="connsiteX6" fmla="*/ 0 w 1194817"/>
                <a:gd name="connsiteY6" fmla="*/ 114935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817" h="1149350">
                  <a:moveTo>
                    <a:pt x="0" y="0"/>
                  </a:moveTo>
                  <a:lnTo>
                    <a:pt x="597408" y="0"/>
                  </a:lnTo>
                  <a:cubicBezTo>
                    <a:pt x="597408" y="48222"/>
                    <a:pt x="638631" y="87313"/>
                    <a:pt x="689483" y="87313"/>
                  </a:cubicBezTo>
                  <a:cubicBezTo>
                    <a:pt x="740335" y="87313"/>
                    <a:pt x="781558" y="48222"/>
                    <a:pt x="781558" y="0"/>
                  </a:cubicBezTo>
                  <a:lnTo>
                    <a:pt x="1194817" y="0"/>
                  </a:lnTo>
                  <a:lnTo>
                    <a:pt x="1194817" y="1149350"/>
                  </a:lnTo>
                  <a:lnTo>
                    <a:pt x="0" y="1149350"/>
                  </a:lnTo>
                  <a:close/>
                </a:path>
              </a:pathLst>
            </a:custGeom>
          </p:spPr>
        </p:pic>
        <p:pic>
          <p:nvPicPr>
            <p:cNvPr id="14" name="Graphic 13" descr="Aspiration with solid fill">
              <a:extLst>
                <a:ext uri="{FF2B5EF4-FFF2-40B4-BE49-F238E27FC236}">
                  <a16:creationId xmlns:a16="http://schemas.microsoft.com/office/drawing/2014/main" id="{115BF10C-3507-C300-5118-212C4E03F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21918" t="15312" r="24932" b="33560"/>
            <a:stretch/>
          </p:blipFill>
          <p:spPr>
            <a:xfrm>
              <a:off x="8320064" y="1600907"/>
              <a:ext cx="855064" cy="822524"/>
            </a:xfrm>
            <a:custGeom>
              <a:avLst/>
              <a:gdLst>
                <a:gd name="connsiteX0" fmla="*/ 0 w 1194817"/>
                <a:gd name="connsiteY0" fmla="*/ 0 h 1149350"/>
                <a:gd name="connsiteX1" fmla="*/ 597408 w 1194817"/>
                <a:gd name="connsiteY1" fmla="*/ 0 h 1149350"/>
                <a:gd name="connsiteX2" fmla="*/ 689483 w 1194817"/>
                <a:gd name="connsiteY2" fmla="*/ 87313 h 1149350"/>
                <a:gd name="connsiteX3" fmla="*/ 781558 w 1194817"/>
                <a:gd name="connsiteY3" fmla="*/ 0 h 1149350"/>
                <a:gd name="connsiteX4" fmla="*/ 1194817 w 1194817"/>
                <a:gd name="connsiteY4" fmla="*/ 0 h 1149350"/>
                <a:gd name="connsiteX5" fmla="*/ 1194817 w 1194817"/>
                <a:gd name="connsiteY5" fmla="*/ 1149350 h 1149350"/>
                <a:gd name="connsiteX6" fmla="*/ 0 w 1194817"/>
                <a:gd name="connsiteY6" fmla="*/ 114935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817" h="1149350">
                  <a:moveTo>
                    <a:pt x="0" y="0"/>
                  </a:moveTo>
                  <a:lnTo>
                    <a:pt x="597408" y="0"/>
                  </a:lnTo>
                  <a:cubicBezTo>
                    <a:pt x="597408" y="48222"/>
                    <a:pt x="638631" y="87313"/>
                    <a:pt x="689483" y="87313"/>
                  </a:cubicBezTo>
                  <a:cubicBezTo>
                    <a:pt x="740335" y="87313"/>
                    <a:pt x="781558" y="48222"/>
                    <a:pt x="781558" y="0"/>
                  </a:cubicBezTo>
                  <a:lnTo>
                    <a:pt x="1194817" y="0"/>
                  </a:lnTo>
                  <a:lnTo>
                    <a:pt x="1194817" y="1149350"/>
                  </a:lnTo>
                  <a:lnTo>
                    <a:pt x="0" y="1149350"/>
                  </a:lnTo>
                  <a:close/>
                </a:path>
              </a:pathLst>
            </a:custGeom>
          </p:spPr>
        </p:pic>
        <p:pic>
          <p:nvPicPr>
            <p:cNvPr id="15" name="Graphic 14" descr="Aspiration with solid fill">
              <a:extLst>
                <a:ext uri="{FF2B5EF4-FFF2-40B4-BE49-F238E27FC236}">
                  <a16:creationId xmlns:a16="http://schemas.microsoft.com/office/drawing/2014/main" id="{FE65CACC-2B48-7413-8BAF-DD4BB1A4B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21918" t="15312" r="24932" b="33560"/>
            <a:stretch/>
          </p:blipFill>
          <p:spPr>
            <a:xfrm>
              <a:off x="8653999" y="1736000"/>
              <a:ext cx="855064" cy="822524"/>
            </a:xfrm>
            <a:custGeom>
              <a:avLst/>
              <a:gdLst>
                <a:gd name="connsiteX0" fmla="*/ 0 w 1194817"/>
                <a:gd name="connsiteY0" fmla="*/ 0 h 1149350"/>
                <a:gd name="connsiteX1" fmla="*/ 597408 w 1194817"/>
                <a:gd name="connsiteY1" fmla="*/ 0 h 1149350"/>
                <a:gd name="connsiteX2" fmla="*/ 689483 w 1194817"/>
                <a:gd name="connsiteY2" fmla="*/ 87313 h 1149350"/>
                <a:gd name="connsiteX3" fmla="*/ 781558 w 1194817"/>
                <a:gd name="connsiteY3" fmla="*/ 0 h 1149350"/>
                <a:gd name="connsiteX4" fmla="*/ 1194817 w 1194817"/>
                <a:gd name="connsiteY4" fmla="*/ 0 h 1149350"/>
                <a:gd name="connsiteX5" fmla="*/ 1194817 w 1194817"/>
                <a:gd name="connsiteY5" fmla="*/ 1149350 h 1149350"/>
                <a:gd name="connsiteX6" fmla="*/ 0 w 1194817"/>
                <a:gd name="connsiteY6" fmla="*/ 1149350 h 114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817" h="1149350">
                  <a:moveTo>
                    <a:pt x="0" y="0"/>
                  </a:moveTo>
                  <a:lnTo>
                    <a:pt x="597408" y="0"/>
                  </a:lnTo>
                  <a:cubicBezTo>
                    <a:pt x="597408" y="48222"/>
                    <a:pt x="638631" y="87313"/>
                    <a:pt x="689483" y="87313"/>
                  </a:cubicBezTo>
                  <a:cubicBezTo>
                    <a:pt x="740335" y="87313"/>
                    <a:pt x="781558" y="48222"/>
                    <a:pt x="781558" y="0"/>
                  </a:cubicBezTo>
                  <a:lnTo>
                    <a:pt x="1194817" y="0"/>
                  </a:lnTo>
                  <a:lnTo>
                    <a:pt x="1194817" y="1149350"/>
                  </a:lnTo>
                  <a:lnTo>
                    <a:pt x="0" y="1149350"/>
                  </a:lnTo>
                  <a:close/>
                </a:path>
              </a:pathLst>
            </a:cu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266A84-CF1F-E4DD-CB2D-E1DC527661A6}"/>
              </a:ext>
            </a:extLst>
          </p:cNvPr>
          <p:cNvSpPr txBox="1"/>
          <p:nvPr/>
        </p:nvSpPr>
        <p:spPr>
          <a:xfrm>
            <a:off x="6996103" y="2666763"/>
            <a:ext cx="38117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Voting</a:t>
            </a:r>
            <a:endParaRPr lang="en-GB" sz="1600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3F3C15-D6F4-94F6-1432-0BA9EB9C94F0}"/>
              </a:ext>
            </a:extLst>
          </p:cNvPr>
          <p:cNvGrpSpPr/>
          <p:nvPr/>
        </p:nvGrpSpPr>
        <p:grpSpPr>
          <a:xfrm>
            <a:off x="10362958" y="2623094"/>
            <a:ext cx="990842" cy="887557"/>
            <a:chOff x="10462526" y="3203189"/>
            <a:chExt cx="990842" cy="88755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EDD5448-AB36-DE2A-B849-D6134089092F}"/>
                </a:ext>
              </a:extLst>
            </p:cNvPr>
            <p:cNvSpPr/>
            <p:nvPr/>
          </p:nvSpPr>
          <p:spPr>
            <a:xfrm rot="20072791">
              <a:off x="10515233" y="3203189"/>
              <a:ext cx="887557" cy="88755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>
                <a:solidFill>
                  <a:schemeClr val="lt1"/>
                </a:solidFill>
              </a:endParaRPr>
            </a:p>
          </p:txBody>
        </p:sp>
        <p:pic>
          <p:nvPicPr>
            <p:cNvPr id="20" name="Graphic 19" descr="Clipboard Checked with solid fill">
              <a:extLst>
                <a:ext uri="{FF2B5EF4-FFF2-40B4-BE49-F238E27FC236}">
                  <a16:creationId xmlns:a16="http://schemas.microsoft.com/office/drawing/2014/main" id="{A3980902-305C-BE6E-5331-3A16B65F6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072791">
              <a:off x="10624572" y="3301036"/>
              <a:ext cx="648000" cy="648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443F20-48A3-6B51-F092-A9A06E134EAB}"/>
                </a:ext>
              </a:extLst>
            </p:cNvPr>
            <p:cNvSpPr txBox="1"/>
            <p:nvPr/>
          </p:nvSpPr>
          <p:spPr>
            <a:xfrm rot="20072791">
              <a:off x="10462526" y="3515193"/>
              <a:ext cx="9908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Amended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8289DC-0F79-090F-012F-1C1B937F52EA}"/>
              </a:ext>
            </a:extLst>
          </p:cNvPr>
          <p:cNvGrpSpPr/>
          <p:nvPr/>
        </p:nvGrpSpPr>
        <p:grpSpPr>
          <a:xfrm rot="20072791">
            <a:off x="4697924" y="2593277"/>
            <a:ext cx="990842" cy="887557"/>
            <a:chOff x="-1388994" y="5407750"/>
            <a:chExt cx="990842" cy="88755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8348579-438C-3CD7-48BA-A52CDD81CC66}"/>
                </a:ext>
              </a:extLst>
            </p:cNvPr>
            <p:cNvSpPr/>
            <p:nvPr/>
          </p:nvSpPr>
          <p:spPr>
            <a:xfrm>
              <a:off x="-1333500" y="5407750"/>
              <a:ext cx="887557" cy="8875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43C0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GB" sz="1200">
                <a:solidFill>
                  <a:schemeClr val="dk1"/>
                </a:solidFill>
              </a:endParaRPr>
            </a:p>
          </p:txBody>
        </p:sp>
        <p:pic>
          <p:nvPicPr>
            <p:cNvPr id="24" name="Graphic 23" descr="Clipboard Checked with solid fill">
              <a:extLst>
                <a:ext uri="{FF2B5EF4-FFF2-40B4-BE49-F238E27FC236}">
                  <a16:creationId xmlns:a16="http://schemas.microsoft.com/office/drawing/2014/main" id="{16CF58E1-71B6-60E4-3B37-65F25CFF5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1213722" y="5503239"/>
              <a:ext cx="648000" cy="648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EC0EDF-2302-FDE7-5D64-D8BD95144378}"/>
                </a:ext>
              </a:extLst>
            </p:cNvPr>
            <p:cNvSpPr txBox="1"/>
            <p:nvPr/>
          </p:nvSpPr>
          <p:spPr>
            <a:xfrm>
              <a:off x="-1388994" y="5718644"/>
              <a:ext cx="9908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Amended</a:t>
              </a:r>
            </a:p>
          </p:txBody>
        </p:sp>
      </p:grpSp>
      <p:sp>
        <p:nvSpPr>
          <p:cNvPr id="29" name="Arrow: Up 28">
            <a:extLst>
              <a:ext uri="{FF2B5EF4-FFF2-40B4-BE49-F238E27FC236}">
                <a16:creationId xmlns:a16="http://schemas.microsoft.com/office/drawing/2014/main" id="{8B000B4E-ABD0-7F85-928A-09367D9B6967}"/>
              </a:ext>
            </a:extLst>
          </p:cNvPr>
          <p:cNvSpPr/>
          <p:nvPr/>
        </p:nvSpPr>
        <p:spPr>
          <a:xfrm rot="5400000">
            <a:off x="6022132" y="1729865"/>
            <a:ext cx="254076" cy="1061976"/>
          </a:xfrm>
          <a:prstGeom prst="upArrow">
            <a:avLst>
              <a:gd name="adj1" fmla="val 65879"/>
              <a:gd name="adj2" fmla="val 50000"/>
            </a:avLst>
          </a:prstGeom>
          <a:solidFill>
            <a:srgbClr val="2F52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E3D3F2E-BB78-847D-C572-2224B47651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FA72B53-BBF2-A49F-E51A-1351C5CD4088}"/>
              </a:ext>
            </a:extLst>
          </p:cNvPr>
          <p:cNvSpPr/>
          <p:nvPr/>
        </p:nvSpPr>
        <p:spPr>
          <a:xfrm>
            <a:off x="1292460" y="3923311"/>
            <a:ext cx="4181232" cy="2016977"/>
          </a:xfrm>
          <a:prstGeom prst="roundRect">
            <a:avLst>
              <a:gd name="adj" fmla="val 3686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C022D9-574E-5A80-3EE8-2A787E59872B}"/>
              </a:ext>
            </a:extLst>
          </p:cNvPr>
          <p:cNvSpPr txBox="1"/>
          <p:nvPr/>
        </p:nvSpPr>
        <p:spPr>
          <a:xfrm>
            <a:off x="1458150" y="5339416"/>
            <a:ext cx="38117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Online Survey</a:t>
            </a:r>
            <a:endParaRPr lang="en-GB" sz="1600" b="1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CD6C8E-C1A8-CA67-6113-62717DB96E47}"/>
              </a:ext>
            </a:extLst>
          </p:cNvPr>
          <p:cNvGrpSpPr/>
          <p:nvPr/>
        </p:nvGrpSpPr>
        <p:grpSpPr>
          <a:xfrm>
            <a:off x="4825005" y="5295747"/>
            <a:ext cx="990842" cy="887557"/>
            <a:chOff x="10462526" y="3203189"/>
            <a:chExt cx="990842" cy="88755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71E97BB-0265-7C00-04E1-B20316CA6770}"/>
                </a:ext>
              </a:extLst>
            </p:cNvPr>
            <p:cNvSpPr/>
            <p:nvPr/>
          </p:nvSpPr>
          <p:spPr>
            <a:xfrm rot="20072791">
              <a:off x="10515233" y="3203189"/>
              <a:ext cx="887557" cy="887557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>
                <a:solidFill>
                  <a:schemeClr val="lt1"/>
                </a:solidFill>
              </a:endParaRPr>
            </a:p>
          </p:txBody>
        </p:sp>
        <p:pic>
          <p:nvPicPr>
            <p:cNvPr id="42" name="Graphic 41" descr="Clipboard Checked with solid fill">
              <a:extLst>
                <a:ext uri="{FF2B5EF4-FFF2-40B4-BE49-F238E27FC236}">
                  <a16:creationId xmlns:a16="http://schemas.microsoft.com/office/drawing/2014/main" id="{AFAEA955-7B9B-9433-4C85-D5DC95CE2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072791">
              <a:off x="10624572" y="3301036"/>
              <a:ext cx="648000" cy="648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3311A5-D6A1-AADA-147D-299FA793AD56}"/>
                </a:ext>
              </a:extLst>
            </p:cNvPr>
            <p:cNvSpPr txBox="1"/>
            <p:nvPr/>
          </p:nvSpPr>
          <p:spPr>
            <a:xfrm rot="20072791">
              <a:off x="10462526" y="3515193"/>
              <a:ext cx="9908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Amended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8814A1-D44A-FFB1-AF2F-7EFBC6851C5C}"/>
              </a:ext>
            </a:extLst>
          </p:cNvPr>
          <p:cNvGrpSpPr/>
          <p:nvPr/>
        </p:nvGrpSpPr>
        <p:grpSpPr>
          <a:xfrm>
            <a:off x="2272416" y="4295560"/>
            <a:ext cx="2124772" cy="763652"/>
            <a:chOff x="1650196" y="2961558"/>
            <a:chExt cx="960069" cy="39989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680C98B-58BA-1641-B196-184DCCF06B5A}"/>
                </a:ext>
              </a:extLst>
            </p:cNvPr>
            <p:cNvGrpSpPr/>
            <p:nvPr/>
          </p:nvGrpSpPr>
          <p:grpSpPr>
            <a:xfrm>
              <a:off x="2398634" y="2961558"/>
              <a:ext cx="211631" cy="399899"/>
              <a:chOff x="1910866" y="1618126"/>
              <a:chExt cx="211631" cy="399899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34448B8D-46F7-0A79-30F8-A022BF8B0585}"/>
                  </a:ext>
                </a:extLst>
              </p:cNvPr>
              <p:cNvSpPr/>
              <p:nvPr/>
            </p:nvSpPr>
            <p:spPr>
              <a:xfrm>
                <a:off x="1910866" y="1792335"/>
                <a:ext cx="211631" cy="22569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b="1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19B6EB4-A75E-B020-859A-9FACCB3CCEDA}"/>
                  </a:ext>
                </a:extLst>
              </p:cNvPr>
              <p:cNvSpPr/>
              <p:nvPr/>
            </p:nvSpPr>
            <p:spPr>
              <a:xfrm>
                <a:off x="1925392" y="1618126"/>
                <a:ext cx="182578" cy="19470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b="1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1527A5D-31E8-AA0E-1855-416E33D4DE3F}"/>
                </a:ext>
              </a:extLst>
            </p:cNvPr>
            <p:cNvGrpSpPr/>
            <p:nvPr/>
          </p:nvGrpSpPr>
          <p:grpSpPr>
            <a:xfrm>
              <a:off x="2211526" y="2961558"/>
              <a:ext cx="211631" cy="399899"/>
              <a:chOff x="920563" y="1581759"/>
              <a:chExt cx="211631" cy="399899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B83BA98-4834-88C0-CBC5-158B00F40DC4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8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C79F237-FA08-9B64-0B63-1B1D6E539C90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8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5D36EB3-DA3E-6353-3784-EDD4F1540709}"/>
                </a:ext>
              </a:extLst>
            </p:cNvPr>
            <p:cNvGrpSpPr/>
            <p:nvPr/>
          </p:nvGrpSpPr>
          <p:grpSpPr>
            <a:xfrm>
              <a:off x="2024416" y="2961558"/>
              <a:ext cx="211631" cy="399899"/>
              <a:chOff x="920563" y="1581759"/>
              <a:chExt cx="211631" cy="399899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0D346184-C72A-FBC6-3508-67B866777135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5BA156B-F052-01D8-6813-E9CAC96A5DAF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E8B2BBE-072B-2C59-DC02-77CACF885925}"/>
                </a:ext>
              </a:extLst>
            </p:cNvPr>
            <p:cNvGrpSpPr/>
            <p:nvPr/>
          </p:nvGrpSpPr>
          <p:grpSpPr>
            <a:xfrm>
              <a:off x="1837306" y="2961558"/>
              <a:ext cx="211631" cy="399899"/>
              <a:chOff x="920563" y="1581759"/>
              <a:chExt cx="211631" cy="399899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CE714B9B-3CDB-0DCC-1BA9-1380E866992C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8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E539643-7A40-BE82-A273-604CD8D4B11C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8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778FEAC-CD73-7250-A33B-E24FB45A28DE}"/>
                </a:ext>
              </a:extLst>
            </p:cNvPr>
            <p:cNvGrpSpPr/>
            <p:nvPr/>
          </p:nvGrpSpPr>
          <p:grpSpPr>
            <a:xfrm>
              <a:off x="1650196" y="2961558"/>
              <a:ext cx="211631" cy="399899"/>
              <a:chOff x="920563" y="1581759"/>
              <a:chExt cx="211631" cy="399899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CC632BB6-EDFB-911C-DF14-9869A2C430A8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9C4E92F-6DAC-AB9A-410F-837869B3C12E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738135E-D9A1-255D-59E3-7245B5BA807D}"/>
              </a:ext>
            </a:extLst>
          </p:cNvPr>
          <p:cNvGrpSpPr/>
          <p:nvPr/>
        </p:nvGrpSpPr>
        <p:grpSpPr>
          <a:xfrm rot="753309">
            <a:off x="4052442" y="4226085"/>
            <a:ext cx="722788" cy="930649"/>
            <a:chOff x="6891715" y="1343816"/>
            <a:chExt cx="3144725" cy="3980817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F320E07-3AAC-2592-2D30-8389D280D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622" t="50716" r="5829" b="3270"/>
            <a:stretch/>
          </p:blipFill>
          <p:spPr>
            <a:xfrm>
              <a:off x="6891715" y="2949678"/>
              <a:ext cx="3136492" cy="2361249"/>
            </a:xfrm>
            <a:prstGeom prst="rect">
              <a:avLst/>
            </a:prstGeom>
            <a:ln w="28575">
              <a:solidFill>
                <a:srgbClr val="2F528F"/>
              </a:solidFill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12B21F0-77EF-9DE2-7EE8-2066B1B25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622" t="12233" r="5829" b="56473"/>
            <a:stretch/>
          </p:blipFill>
          <p:spPr>
            <a:xfrm>
              <a:off x="6891721" y="1343816"/>
              <a:ext cx="3136491" cy="1605857"/>
            </a:xfrm>
            <a:prstGeom prst="rect">
              <a:avLst/>
            </a:prstGeom>
            <a:ln w="28575">
              <a:solidFill>
                <a:srgbClr val="2F528F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6BABEC8-E3C3-B679-EC24-1936B903A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622" t="50716" r="5829" b="3270"/>
            <a:stretch/>
          </p:blipFill>
          <p:spPr>
            <a:xfrm>
              <a:off x="6899935" y="2963384"/>
              <a:ext cx="3136494" cy="2361249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D2DFAC-4589-8885-4570-817ECA1D17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622" t="12233" r="5829" b="56473"/>
            <a:stretch/>
          </p:blipFill>
          <p:spPr>
            <a:xfrm>
              <a:off x="6899946" y="1357525"/>
              <a:ext cx="3136494" cy="1605858"/>
            </a:xfrm>
            <a:prstGeom prst="rect">
              <a:avLst/>
            </a:prstGeom>
            <a:ln w="28575">
              <a:noFill/>
            </a:ln>
          </p:spPr>
        </p:pic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D5B3515-391E-F6E2-0FF6-5FD6AD2432D5}"/>
              </a:ext>
            </a:extLst>
          </p:cNvPr>
          <p:cNvSpPr/>
          <p:nvPr/>
        </p:nvSpPr>
        <p:spPr>
          <a:xfrm>
            <a:off x="6830412" y="3932459"/>
            <a:ext cx="4181233" cy="2007829"/>
          </a:xfrm>
          <a:prstGeom prst="roundRect">
            <a:avLst>
              <a:gd name="adj" fmla="val 3686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843C0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GB" sz="1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A23B7D1-5E2A-70D8-5CC9-003FC24D3C36}"/>
              </a:ext>
            </a:extLst>
          </p:cNvPr>
          <p:cNvSpPr txBox="1"/>
          <p:nvPr/>
        </p:nvSpPr>
        <p:spPr>
          <a:xfrm>
            <a:off x="7097801" y="4570103"/>
            <a:ext cx="3710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444444"/>
                </a:solidFill>
              </a:rPr>
              <a:t>… some minor amendments based on free-text comments</a:t>
            </a:r>
            <a:endParaRPr lang="en-GB" dirty="0">
              <a:solidFill>
                <a:srgbClr val="444444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261B753-8DF6-347A-8229-C1FFF4149912}"/>
              </a:ext>
            </a:extLst>
          </p:cNvPr>
          <p:cNvGrpSpPr/>
          <p:nvPr/>
        </p:nvGrpSpPr>
        <p:grpSpPr>
          <a:xfrm rot="20072791">
            <a:off x="10353171" y="5273552"/>
            <a:ext cx="990842" cy="887557"/>
            <a:chOff x="-1388994" y="5407750"/>
            <a:chExt cx="990842" cy="887557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99DFDC1-445C-E711-C422-03AB6B9E4342}"/>
                </a:ext>
              </a:extLst>
            </p:cNvPr>
            <p:cNvSpPr/>
            <p:nvPr/>
          </p:nvSpPr>
          <p:spPr>
            <a:xfrm>
              <a:off x="-1333500" y="5407750"/>
              <a:ext cx="887557" cy="8875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43C0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GB" sz="1200" dirty="0">
                <a:solidFill>
                  <a:schemeClr val="dk1"/>
                </a:solidFill>
              </a:endParaRPr>
            </a:p>
          </p:txBody>
        </p:sp>
        <p:pic>
          <p:nvPicPr>
            <p:cNvPr id="74" name="Graphic 73" descr="Clipboard Checked with solid fill">
              <a:extLst>
                <a:ext uri="{FF2B5EF4-FFF2-40B4-BE49-F238E27FC236}">
                  <a16:creationId xmlns:a16="http://schemas.microsoft.com/office/drawing/2014/main" id="{BADCFBC5-BF66-EA9E-FA10-D044E172D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1213722" y="5503239"/>
              <a:ext cx="648000" cy="648000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A385C95-116B-45EF-1544-DCAD8C29CC52}"/>
                </a:ext>
              </a:extLst>
            </p:cNvPr>
            <p:cNvSpPr txBox="1"/>
            <p:nvPr/>
          </p:nvSpPr>
          <p:spPr>
            <a:xfrm>
              <a:off x="-1388994" y="5718644"/>
              <a:ext cx="9908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Amended</a:t>
              </a:r>
            </a:p>
          </p:txBody>
        </p:sp>
      </p:grpSp>
      <p:sp>
        <p:nvSpPr>
          <p:cNvPr id="76" name="Arrow: Up 75">
            <a:extLst>
              <a:ext uri="{FF2B5EF4-FFF2-40B4-BE49-F238E27FC236}">
                <a16:creationId xmlns:a16="http://schemas.microsoft.com/office/drawing/2014/main" id="{53B23984-CFF3-E282-907E-81E8FE91CDC2}"/>
              </a:ext>
            </a:extLst>
          </p:cNvPr>
          <p:cNvSpPr/>
          <p:nvPr/>
        </p:nvSpPr>
        <p:spPr>
          <a:xfrm rot="5400000">
            <a:off x="6007329" y="4292387"/>
            <a:ext cx="254076" cy="1061976"/>
          </a:xfrm>
          <a:prstGeom prst="upArrow">
            <a:avLst>
              <a:gd name="adj1" fmla="val 65879"/>
              <a:gd name="adj2" fmla="val 50000"/>
            </a:avLst>
          </a:prstGeom>
          <a:solidFill>
            <a:srgbClr val="2F52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Arrow: Up 76">
            <a:extLst>
              <a:ext uri="{FF2B5EF4-FFF2-40B4-BE49-F238E27FC236}">
                <a16:creationId xmlns:a16="http://schemas.microsoft.com/office/drawing/2014/main" id="{A50313B5-4F46-D9BF-7ABD-42B127DE85A3}"/>
              </a:ext>
            </a:extLst>
          </p:cNvPr>
          <p:cNvSpPr/>
          <p:nvPr/>
        </p:nvSpPr>
        <p:spPr>
          <a:xfrm rot="14430445">
            <a:off x="6053982" y="3105026"/>
            <a:ext cx="254076" cy="1061976"/>
          </a:xfrm>
          <a:prstGeom prst="upArrow">
            <a:avLst>
              <a:gd name="adj1" fmla="val 65879"/>
              <a:gd name="adj2" fmla="val 50000"/>
            </a:avLst>
          </a:prstGeom>
          <a:solidFill>
            <a:srgbClr val="2F52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8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/>
      <p:bldP spid="16" grpId="0"/>
      <p:bldP spid="29" grpId="0" animBg="1"/>
      <p:bldP spid="30" grpId="0" animBg="1"/>
      <p:bldP spid="39" grpId="0"/>
      <p:bldP spid="70" grpId="0" animBg="1"/>
      <p:bldP spid="71" grpId="0"/>
      <p:bldP spid="76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03AAD65-AA89-6692-C86C-B8A71AF05253}"/>
              </a:ext>
            </a:extLst>
          </p:cNvPr>
          <p:cNvGrpSpPr/>
          <p:nvPr/>
        </p:nvGrpSpPr>
        <p:grpSpPr>
          <a:xfrm>
            <a:off x="467080" y="2021989"/>
            <a:ext cx="11257840" cy="2814022"/>
            <a:chOff x="467080" y="3058169"/>
            <a:chExt cx="11257840" cy="2814022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48F13E4C-651A-44AD-AE56-BE6E1753B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80" y="3058169"/>
              <a:ext cx="11257840" cy="2814022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BA1FB28-77A0-EB86-6BAC-60E5AD0D173D}"/>
                </a:ext>
              </a:extLst>
            </p:cNvPr>
            <p:cNvSpPr/>
            <p:nvPr/>
          </p:nvSpPr>
          <p:spPr>
            <a:xfrm>
              <a:off x="1071866" y="4430343"/>
              <a:ext cx="1514583" cy="1424429"/>
            </a:xfrm>
            <a:prstGeom prst="roundRect">
              <a:avLst>
                <a:gd name="adj" fmla="val 9537"/>
              </a:avLst>
            </a:prstGeom>
            <a:solidFill>
              <a:srgbClr val="374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LITERATURE REVIEW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D54DB7A-BF90-C315-EF25-049147C11B83}"/>
                </a:ext>
              </a:extLst>
            </p:cNvPr>
            <p:cNvSpPr/>
            <p:nvPr/>
          </p:nvSpPr>
          <p:spPr>
            <a:xfrm>
              <a:off x="3340449" y="4430342"/>
              <a:ext cx="1514583" cy="1424429"/>
            </a:xfrm>
            <a:prstGeom prst="roundRect">
              <a:avLst>
                <a:gd name="adj" fmla="val 9537"/>
              </a:avLst>
            </a:prstGeom>
            <a:solidFill>
              <a:srgbClr val="374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FOCUS GROUPS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8400FC7-CBD5-CB64-9B5F-FBB63B86DCA4}"/>
                </a:ext>
              </a:extLst>
            </p:cNvPr>
            <p:cNvSpPr/>
            <p:nvPr/>
          </p:nvSpPr>
          <p:spPr>
            <a:xfrm>
              <a:off x="5609032" y="4430341"/>
              <a:ext cx="1514583" cy="1424429"/>
            </a:xfrm>
            <a:prstGeom prst="roundRect">
              <a:avLst>
                <a:gd name="adj" fmla="val 9537"/>
              </a:avLst>
            </a:prstGeom>
            <a:solidFill>
              <a:srgbClr val="374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DRAFTING THE </a:t>
              </a:r>
              <a:r>
                <a:rPr lang="en-GB" sz="1775" dirty="0">
                  <a:latin typeface="Calibri" panose="020F0502020204030204" pitchFamily="34" charset="0"/>
                  <a:cs typeface="Calibri" panose="020F0502020204030204" pitchFamily="34" charset="0"/>
                </a:rPr>
                <a:t>INSTRUMENT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B216E1C-07C5-F8C5-C3F0-6C197185650F}"/>
                </a:ext>
              </a:extLst>
            </p:cNvPr>
            <p:cNvSpPr/>
            <p:nvPr/>
          </p:nvSpPr>
          <p:spPr>
            <a:xfrm>
              <a:off x="7909684" y="4404213"/>
              <a:ext cx="1514583" cy="1424429"/>
            </a:xfrm>
            <a:prstGeom prst="roundRect">
              <a:avLst>
                <a:gd name="adj" fmla="val 9537"/>
              </a:avLst>
            </a:prstGeom>
            <a:solidFill>
              <a:srgbClr val="374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75" dirty="0">
                  <a:latin typeface="Calibri" panose="020F0502020204030204" pitchFamily="34" charset="0"/>
                  <a:cs typeface="Calibri" panose="020F0502020204030204" pitchFamily="34" charset="0"/>
                </a:rPr>
                <a:t>REFINING (DELPHI)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C0265A2-1FE9-3C38-8A8F-1A06CC727B03}"/>
                </a:ext>
              </a:extLst>
            </p:cNvPr>
            <p:cNvSpPr/>
            <p:nvPr/>
          </p:nvSpPr>
          <p:spPr>
            <a:xfrm>
              <a:off x="10201628" y="4395503"/>
              <a:ext cx="1514583" cy="1424429"/>
            </a:xfrm>
            <a:prstGeom prst="roundRect">
              <a:avLst>
                <a:gd name="adj" fmla="val 9537"/>
              </a:avLst>
            </a:prstGeom>
            <a:solidFill>
              <a:srgbClr val="374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TESTING (SURVEY AND EVALUATION)</a:t>
              </a:r>
            </a:p>
          </p:txBody>
        </p:sp>
      </p:grpSp>
      <p:sp>
        <p:nvSpPr>
          <p:cNvPr id="8" name="Title 2">
            <a:extLst>
              <a:ext uri="{FF2B5EF4-FFF2-40B4-BE49-F238E27FC236}">
                <a16:creationId xmlns:a16="http://schemas.microsoft.com/office/drawing/2014/main" id="{C7645EDC-FC76-8CE9-8831-38B076E2BC61}"/>
              </a:ext>
            </a:extLst>
          </p:cNvPr>
          <p:cNvSpPr txBox="1">
            <a:spLocks/>
          </p:cNvSpPr>
          <p:nvPr/>
        </p:nvSpPr>
        <p:spPr>
          <a:xfrm>
            <a:off x="990600" y="170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Stage 5: Testing the Questionnaire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536A79A-A914-04E5-F53D-31D4FACA8F0B}"/>
              </a:ext>
            </a:extLst>
          </p:cNvPr>
          <p:cNvSpPr/>
          <p:nvPr/>
        </p:nvSpPr>
        <p:spPr>
          <a:xfrm>
            <a:off x="10383270" y="5059110"/>
            <a:ext cx="1151298" cy="1061976"/>
          </a:xfrm>
          <a:prstGeom prst="upArrow">
            <a:avLst>
              <a:gd name="adj1" fmla="val 65879"/>
              <a:gd name="adj2" fmla="val 50000"/>
            </a:avLst>
          </a:prstGeom>
          <a:solidFill>
            <a:srgbClr val="2F52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here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46088510-E40C-D985-97E2-9B08FC69D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26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9B6EED4D-F717-7003-A7AF-776E1C96FD34}"/>
              </a:ext>
            </a:extLst>
          </p:cNvPr>
          <p:cNvGrpSpPr/>
          <p:nvPr/>
        </p:nvGrpSpPr>
        <p:grpSpPr>
          <a:xfrm>
            <a:off x="5083798" y="1819490"/>
            <a:ext cx="1974113" cy="2537970"/>
            <a:chOff x="1767590" y="1772352"/>
            <a:chExt cx="1974113" cy="253797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0565EDD-5EB3-C22A-00DB-21A89BF2684F}"/>
                </a:ext>
              </a:extLst>
            </p:cNvPr>
            <p:cNvGrpSpPr/>
            <p:nvPr/>
          </p:nvGrpSpPr>
          <p:grpSpPr>
            <a:xfrm>
              <a:off x="1768959" y="1772352"/>
              <a:ext cx="1972744" cy="2537970"/>
              <a:chOff x="6891715" y="1343818"/>
              <a:chExt cx="3136490" cy="3967112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434DFEC4-7E08-B786-55D1-5E2C220A0B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22" t="50716" r="5829" b="3270"/>
              <a:stretch/>
            </p:blipFill>
            <p:spPr>
              <a:xfrm>
                <a:off x="6891715" y="2949677"/>
                <a:ext cx="3136490" cy="2361253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6BBEB12-7752-595A-E328-830ED36A4D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22" t="12233" r="5829" b="56473"/>
              <a:stretch/>
            </p:blipFill>
            <p:spPr>
              <a:xfrm>
                <a:off x="6891715" y="1343818"/>
                <a:ext cx="3136490" cy="1605859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04558A4-E52D-4CB7-860A-0D5AC7987A45}"/>
                </a:ext>
              </a:extLst>
            </p:cNvPr>
            <p:cNvGrpSpPr/>
            <p:nvPr/>
          </p:nvGrpSpPr>
          <p:grpSpPr>
            <a:xfrm>
              <a:off x="1767590" y="1813925"/>
              <a:ext cx="1972742" cy="2495174"/>
              <a:chOff x="6891715" y="1343818"/>
              <a:chExt cx="3136490" cy="3967112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72C2AA9-9A2C-EC13-7C11-68878C214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22" t="50716" r="5829" b="3270"/>
              <a:stretch/>
            </p:blipFill>
            <p:spPr>
              <a:xfrm>
                <a:off x="6891715" y="2949677"/>
                <a:ext cx="3136490" cy="236125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E51067CB-58C3-3A94-0344-4D708D779A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22" t="12233" r="5829" b="56473"/>
              <a:stretch/>
            </p:blipFill>
            <p:spPr>
              <a:xfrm>
                <a:off x="6891715" y="1343818"/>
                <a:ext cx="3136490" cy="1605859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A8A601E-4FD3-8862-FFC3-425D424B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Stage 5: Evaluating the Questionnaire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8FD0F48-4709-F51E-B962-DF0338AC9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  <p:pic>
        <p:nvPicPr>
          <p:cNvPr id="16" name="Picture 2" descr="Talking - Free people icons">
            <a:extLst>
              <a:ext uri="{FF2B5EF4-FFF2-40B4-BE49-F238E27FC236}">
                <a16:creationId xmlns:a16="http://schemas.microsoft.com/office/drawing/2014/main" id="{321033BE-4CF2-90A0-5B8F-DFE4CFF18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713" y="1945551"/>
            <a:ext cx="2042078" cy="20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68">
            <a:extLst>
              <a:ext uri="{FF2B5EF4-FFF2-40B4-BE49-F238E27FC236}">
                <a16:creationId xmlns:a16="http://schemas.microsoft.com/office/drawing/2014/main" id="{383FCF60-7A2C-6D33-0A5D-18F76F0ECE9F}"/>
              </a:ext>
            </a:extLst>
          </p:cNvPr>
          <p:cNvSpPr/>
          <p:nvPr/>
        </p:nvSpPr>
        <p:spPr>
          <a:xfrm>
            <a:off x="8397924" y="4842437"/>
            <a:ext cx="2555150" cy="792866"/>
          </a:xfrm>
          <a:prstGeom prst="roundRect">
            <a:avLst>
              <a:gd name="adj" fmla="val 10547"/>
            </a:avLst>
          </a:prstGeom>
          <a:solidFill>
            <a:srgbClr val="ED7D31"/>
          </a:solidFill>
          <a:ln w="381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 Aloud</a:t>
            </a:r>
          </a:p>
        </p:txBody>
      </p:sp>
      <p:sp>
        <p:nvSpPr>
          <p:cNvPr id="19" name="Rounded Rectangle 68">
            <a:extLst>
              <a:ext uri="{FF2B5EF4-FFF2-40B4-BE49-F238E27FC236}">
                <a16:creationId xmlns:a16="http://schemas.microsoft.com/office/drawing/2014/main" id="{E27BB589-EE59-1FBE-D55C-369F3C9223D0}"/>
              </a:ext>
            </a:extLst>
          </p:cNvPr>
          <p:cNvSpPr/>
          <p:nvPr/>
        </p:nvSpPr>
        <p:spPr>
          <a:xfrm>
            <a:off x="4858844" y="4846554"/>
            <a:ext cx="2555150" cy="792866"/>
          </a:xfrm>
          <a:prstGeom prst="roundRect">
            <a:avLst>
              <a:gd name="adj" fmla="val 10547"/>
            </a:avLst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Test-retest</a:t>
            </a:r>
            <a:endParaRPr lang="en-GB" sz="2800" b="1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F0FCC0-D6D9-00AE-3D3F-CF643098B241}"/>
              </a:ext>
            </a:extLst>
          </p:cNvPr>
          <p:cNvSpPr/>
          <p:nvPr/>
        </p:nvSpPr>
        <p:spPr>
          <a:xfrm rot="20072791">
            <a:off x="6648951" y="1411614"/>
            <a:ext cx="839552" cy="839552"/>
          </a:xfrm>
          <a:prstGeom prst="ellipse">
            <a:avLst/>
          </a:prstGeom>
          <a:solidFill>
            <a:schemeClr val="bg1"/>
          </a:solidFill>
          <a:ln w="76200">
            <a:solidFill>
              <a:srgbClr val="843C0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GB" sz="1200" dirty="0">
              <a:solidFill>
                <a:schemeClr val="dk1"/>
              </a:solidFill>
            </a:endParaRPr>
          </a:p>
        </p:txBody>
      </p:sp>
      <p:pic>
        <p:nvPicPr>
          <p:cNvPr id="21" name="Picture 8" descr="Redo Icons - Free SVG &amp; PNG Redo Images - Noun Project">
            <a:extLst>
              <a:ext uri="{FF2B5EF4-FFF2-40B4-BE49-F238E27FC236}">
                <a16:creationId xmlns:a16="http://schemas.microsoft.com/office/drawing/2014/main" id="{5DCA749B-F80B-5970-575B-348F25FC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146">
            <a:off x="6813649" y="1577485"/>
            <a:ext cx="513072" cy="5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68">
            <a:extLst>
              <a:ext uri="{FF2B5EF4-FFF2-40B4-BE49-F238E27FC236}">
                <a16:creationId xmlns:a16="http://schemas.microsoft.com/office/drawing/2014/main" id="{E13ADF06-AA29-1549-B65D-BDE7D0BF1B50}"/>
              </a:ext>
            </a:extLst>
          </p:cNvPr>
          <p:cNvSpPr/>
          <p:nvPr/>
        </p:nvSpPr>
        <p:spPr>
          <a:xfrm>
            <a:off x="1024013" y="4842437"/>
            <a:ext cx="2770065" cy="792866"/>
          </a:xfrm>
          <a:prstGeom prst="roundRect">
            <a:avLst>
              <a:gd name="adj" fmla="val 10547"/>
            </a:avLst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survey</a:t>
            </a:r>
            <a:endParaRPr lang="en-GB" sz="2800" b="1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644E8B-FBC6-7DCA-BF04-2809EBF3216D}"/>
              </a:ext>
            </a:extLst>
          </p:cNvPr>
          <p:cNvGrpSpPr/>
          <p:nvPr/>
        </p:nvGrpSpPr>
        <p:grpSpPr>
          <a:xfrm>
            <a:off x="1447550" y="1821604"/>
            <a:ext cx="1974113" cy="2537970"/>
            <a:chOff x="1767590" y="1772352"/>
            <a:chExt cx="1974113" cy="253797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FFE2961-80A1-2FB0-608B-3403620BD4FA}"/>
                </a:ext>
              </a:extLst>
            </p:cNvPr>
            <p:cNvGrpSpPr/>
            <p:nvPr/>
          </p:nvGrpSpPr>
          <p:grpSpPr>
            <a:xfrm>
              <a:off x="1768959" y="1772352"/>
              <a:ext cx="1972744" cy="2537970"/>
              <a:chOff x="6891715" y="1343818"/>
              <a:chExt cx="3136490" cy="396711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75C4F1A-7945-AB20-6360-7C65838CE5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22" t="50716" r="5829" b="3270"/>
              <a:stretch/>
            </p:blipFill>
            <p:spPr>
              <a:xfrm>
                <a:off x="6891715" y="2949677"/>
                <a:ext cx="3136490" cy="2361253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7D37392-86C7-A4FC-1FE1-5F911DB1FB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22" t="12233" r="5829" b="56473"/>
              <a:stretch/>
            </p:blipFill>
            <p:spPr>
              <a:xfrm>
                <a:off x="6891715" y="1343818"/>
                <a:ext cx="3136490" cy="1605859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4D028DB-B897-E7A4-9538-844B7E284F84}"/>
                </a:ext>
              </a:extLst>
            </p:cNvPr>
            <p:cNvGrpSpPr/>
            <p:nvPr/>
          </p:nvGrpSpPr>
          <p:grpSpPr>
            <a:xfrm>
              <a:off x="1767590" y="1813925"/>
              <a:ext cx="1972742" cy="2495174"/>
              <a:chOff x="6891715" y="1343818"/>
              <a:chExt cx="3136490" cy="396711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B08DB56-A60F-6587-8B0D-3C0502A704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22" t="50716" r="5829" b="3270"/>
              <a:stretch/>
            </p:blipFill>
            <p:spPr>
              <a:xfrm>
                <a:off x="6891715" y="2949677"/>
                <a:ext cx="3136490" cy="236125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BA62560-E9C3-53F0-DCC5-07C34E0B3C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22" t="12233" r="5829" b="56473"/>
              <a:stretch/>
            </p:blipFill>
            <p:spPr>
              <a:xfrm>
                <a:off x="6891715" y="1343818"/>
                <a:ext cx="3136490" cy="1605859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75B4AD-13FB-A487-7489-E22B91CEA7E7}"/>
              </a:ext>
            </a:extLst>
          </p:cNvPr>
          <p:cNvGrpSpPr/>
          <p:nvPr/>
        </p:nvGrpSpPr>
        <p:grpSpPr>
          <a:xfrm rot="269162">
            <a:off x="9221393" y="3508795"/>
            <a:ext cx="734735" cy="929311"/>
            <a:chOff x="11070593" y="2490087"/>
            <a:chExt cx="734735" cy="92931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FF93835-1F1D-677F-A36C-8D969CA5EE25}"/>
                </a:ext>
              </a:extLst>
            </p:cNvPr>
            <p:cNvGrpSpPr/>
            <p:nvPr/>
          </p:nvGrpSpPr>
          <p:grpSpPr>
            <a:xfrm rot="19800000">
              <a:off x="11089728" y="2510175"/>
              <a:ext cx="700112" cy="900706"/>
              <a:chOff x="6891715" y="1343818"/>
              <a:chExt cx="3136490" cy="3967112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398516F-8C32-A223-31EE-C898A8F04B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22" t="50716" r="5829" b="3270"/>
              <a:stretch/>
            </p:blipFill>
            <p:spPr>
              <a:xfrm>
                <a:off x="6891715" y="2949677"/>
                <a:ext cx="3136490" cy="2361253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3254B48-A615-6D0D-2081-FE8F1D5E12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22" t="12233" r="5829" b="56473"/>
              <a:stretch/>
            </p:blipFill>
            <p:spPr>
              <a:xfrm>
                <a:off x="6891715" y="1343818"/>
                <a:ext cx="3136490" cy="1605859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DBF3BE1-23CD-9CDC-9DF6-12175D9AE7BB}"/>
                </a:ext>
              </a:extLst>
            </p:cNvPr>
            <p:cNvGrpSpPr/>
            <p:nvPr/>
          </p:nvGrpSpPr>
          <p:grpSpPr>
            <a:xfrm rot="19800000">
              <a:off x="11070593" y="2490087"/>
              <a:ext cx="734735" cy="929311"/>
              <a:chOff x="6891715" y="1343818"/>
              <a:chExt cx="3136490" cy="396711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1464084-DA54-174B-6FF6-5E373D72E5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22" t="50716" r="5829" b="3270"/>
              <a:stretch/>
            </p:blipFill>
            <p:spPr>
              <a:xfrm>
                <a:off x="6891715" y="2949677"/>
                <a:ext cx="3136490" cy="236125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CC9E832-5DFF-FEFC-17AD-90877245C6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22" t="12233" r="5829" b="56473"/>
              <a:stretch/>
            </p:blipFill>
            <p:spPr>
              <a:xfrm>
                <a:off x="6891715" y="1343818"/>
                <a:ext cx="3136490" cy="16058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0639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D00F17-566A-477A-6D9E-F5A437F4D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256520" cy="464876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will the questionnaire be ready?</a:t>
            </a:r>
          </a:p>
          <a:p>
            <a:pPr marL="0" lvl="0" indent="0">
              <a:buNone/>
            </a:pPr>
            <a:endParaRPr lang="en-GB" b="0" i="0" dirty="0">
              <a:solidFill>
                <a:srgbClr val="25252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Spring 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is it for?</a:t>
            </a:r>
          </a:p>
          <a:p>
            <a:pPr marL="0" lvl="0" indent="0">
              <a:buNone/>
            </a:pPr>
            <a:endParaRPr lang="en-GB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Clinicians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5252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Occupational health providers</a:t>
            </a:r>
          </a:p>
          <a:p>
            <a:endParaRPr lang="en-GB" b="0" i="0" dirty="0">
              <a:solidFill>
                <a:srgbClr val="25252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8A601E-4FD3-8862-FFC3-425D424B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What’s next?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B55B224-5D34-76CB-D51F-229CF2189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89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8A601E-4FD3-8862-FFC3-425D424B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Our team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B55B224-5D34-76CB-D51F-229CF2189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  <p:pic>
        <p:nvPicPr>
          <p:cNvPr id="8" name="Picture 7" descr="A group of people standing together outside&#10;&#10;Description automatically generated">
            <a:extLst>
              <a:ext uri="{FF2B5EF4-FFF2-40B4-BE49-F238E27FC236}">
                <a16:creationId xmlns:a16="http://schemas.microsoft.com/office/drawing/2014/main" id="{2695AA8A-9B91-54D2-2DB3-174D66AD8C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5" b="6429"/>
          <a:stretch/>
        </p:blipFill>
        <p:spPr>
          <a:xfrm>
            <a:off x="1562100" y="1219526"/>
            <a:ext cx="9067800" cy="48888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42533F6-3F1C-9089-949D-DA917B6EAA73}"/>
              </a:ext>
            </a:extLst>
          </p:cNvPr>
          <p:cNvSpPr/>
          <p:nvPr/>
        </p:nvSpPr>
        <p:spPr>
          <a:xfrm>
            <a:off x="2689225" y="2381880"/>
            <a:ext cx="5588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BB3D35-AA26-ED3F-E79D-897C3065CDA2}"/>
              </a:ext>
            </a:extLst>
          </p:cNvPr>
          <p:cNvSpPr/>
          <p:nvPr/>
        </p:nvSpPr>
        <p:spPr>
          <a:xfrm>
            <a:off x="3060700" y="2152650"/>
            <a:ext cx="5588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CA8AE7-3B0F-A9AD-A951-D5E5604320F4}"/>
              </a:ext>
            </a:extLst>
          </p:cNvPr>
          <p:cNvSpPr/>
          <p:nvPr/>
        </p:nvSpPr>
        <p:spPr>
          <a:xfrm>
            <a:off x="3435350" y="2425700"/>
            <a:ext cx="5588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9CE50E-34CD-79BF-A8FF-ED35174FE1BA}"/>
              </a:ext>
            </a:extLst>
          </p:cNvPr>
          <p:cNvSpPr/>
          <p:nvPr/>
        </p:nvSpPr>
        <p:spPr>
          <a:xfrm>
            <a:off x="5208587" y="2272039"/>
            <a:ext cx="5588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86169F-8D02-F1E6-B425-6F73A930C5AE}"/>
              </a:ext>
            </a:extLst>
          </p:cNvPr>
          <p:cNvSpPr/>
          <p:nvPr/>
        </p:nvSpPr>
        <p:spPr>
          <a:xfrm>
            <a:off x="6018211" y="2512078"/>
            <a:ext cx="5588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D0BDED-793F-8BCE-5880-BDD1B80E2CE2}"/>
              </a:ext>
            </a:extLst>
          </p:cNvPr>
          <p:cNvSpPr/>
          <p:nvPr/>
        </p:nvSpPr>
        <p:spPr>
          <a:xfrm>
            <a:off x="6424615" y="2226328"/>
            <a:ext cx="5588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9AC3DC8-08E7-FA67-223A-843743FDF115}"/>
              </a:ext>
            </a:extLst>
          </p:cNvPr>
          <p:cNvSpPr/>
          <p:nvPr/>
        </p:nvSpPr>
        <p:spPr>
          <a:xfrm>
            <a:off x="7928768" y="2499378"/>
            <a:ext cx="5588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558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863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D00F17-566A-477A-6D9E-F5A437F4D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4500"/>
            <a:ext cx="10256520" cy="427807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Existing questionnaires that measure pain and work:</a:t>
            </a:r>
          </a:p>
          <a:p>
            <a:pPr marL="0" lvl="0" indent="0">
              <a:buNone/>
            </a:pPr>
            <a:endParaRPr lang="en-GB" b="0" i="0" dirty="0">
              <a:solidFill>
                <a:srgbClr val="25252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Often focus on </a:t>
            </a:r>
            <a:r>
              <a:rPr lang="en-GB" b="1" i="0" dirty="0">
                <a:solidFill>
                  <a:srgbClr val="2525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productivity measures </a:t>
            </a:r>
            <a:r>
              <a:rPr lang="en-GB" b="0" i="0" dirty="0">
                <a:solidFill>
                  <a:srgbClr val="2525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such as </a:t>
            </a:r>
            <a:r>
              <a:rPr lang="en-GB" i="0" dirty="0">
                <a:solidFill>
                  <a:srgbClr val="2525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sickness absence or lost productivity while at work</a:t>
            </a:r>
            <a:endParaRPr lang="en-GB" b="1" i="0" dirty="0">
              <a:solidFill>
                <a:srgbClr val="25252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2525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Don’t focus on impact of </a:t>
            </a:r>
            <a:r>
              <a:rPr lang="en-GB" b="1" i="0" dirty="0">
                <a:solidFill>
                  <a:srgbClr val="2525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pain on work </a:t>
            </a:r>
            <a:r>
              <a:rPr lang="en-GB" i="0" dirty="0">
                <a:solidFill>
                  <a:srgbClr val="2525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itself, or how the </a:t>
            </a:r>
            <a:r>
              <a:rPr lang="en-GB" b="1" i="0" dirty="0">
                <a:solidFill>
                  <a:srgbClr val="2525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en-GB" i="0" dirty="0">
                <a:solidFill>
                  <a:srgbClr val="25252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affected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5252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 pain affects people’s work in a variety of ways</a:t>
            </a:r>
            <a:endParaRPr lang="en-GB" b="1" i="0" dirty="0">
              <a:solidFill>
                <a:srgbClr val="25252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0" i="0" dirty="0">
              <a:solidFill>
                <a:srgbClr val="25252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25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8A601E-4FD3-8862-FFC3-425D424B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B55B224-5D34-76CB-D51F-229CF2189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3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8A601E-4FD3-8862-FFC3-425D424B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QUICK Aim &amp; Study Design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07257E-AD9B-1C50-C436-CA837B157260}"/>
              </a:ext>
            </a:extLst>
          </p:cNvPr>
          <p:cNvSpPr/>
          <p:nvPr/>
        </p:nvSpPr>
        <p:spPr>
          <a:xfrm>
            <a:off x="1135504" y="1214118"/>
            <a:ext cx="10019188" cy="96932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Aim: To develop a new questionnaire that can be used to assess the different ways chronic pain affects work.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3AAD65-AA89-6692-C86C-B8A71AF05253}"/>
              </a:ext>
            </a:extLst>
          </p:cNvPr>
          <p:cNvGrpSpPr/>
          <p:nvPr/>
        </p:nvGrpSpPr>
        <p:grpSpPr>
          <a:xfrm>
            <a:off x="467080" y="2539681"/>
            <a:ext cx="11257840" cy="2814022"/>
            <a:chOff x="467080" y="3058169"/>
            <a:chExt cx="11257840" cy="2814022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48F13E4C-651A-44AD-AE56-BE6E1753B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80" y="3058169"/>
              <a:ext cx="11257840" cy="2814022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BA1FB28-77A0-EB86-6BAC-60E5AD0D173D}"/>
                </a:ext>
              </a:extLst>
            </p:cNvPr>
            <p:cNvSpPr/>
            <p:nvPr/>
          </p:nvSpPr>
          <p:spPr>
            <a:xfrm>
              <a:off x="1071866" y="4430343"/>
              <a:ext cx="1514583" cy="1424429"/>
            </a:xfrm>
            <a:prstGeom prst="roundRect">
              <a:avLst>
                <a:gd name="adj" fmla="val 9537"/>
              </a:avLst>
            </a:prstGeom>
            <a:solidFill>
              <a:srgbClr val="374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LITERATURE REVIEW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D54DB7A-BF90-C315-EF25-049147C11B83}"/>
                </a:ext>
              </a:extLst>
            </p:cNvPr>
            <p:cNvSpPr/>
            <p:nvPr/>
          </p:nvSpPr>
          <p:spPr>
            <a:xfrm>
              <a:off x="3340449" y="4430342"/>
              <a:ext cx="1514583" cy="1424429"/>
            </a:xfrm>
            <a:prstGeom prst="roundRect">
              <a:avLst>
                <a:gd name="adj" fmla="val 9537"/>
              </a:avLst>
            </a:prstGeom>
            <a:solidFill>
              <a:srgbClr val="374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FOCUS GROUPS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8400FC7-CBD5-CB64-9B5F-FBB63B86DCA4}"/>
                </a:ext>
              </a:extLst>
            </p:cNvPr>
            <p:cNvSpPr/>
            <p:nvPr/>
          </p:nvSpPr>
          <p:spPr>
            <a:xfrm>
              <a:off x="5609032" y="4430341"/>
              <a:ext cx="1514583" cy="1424429"/>
            </a:xfrm>
            <a:prstGeom prst="roundRect">
              <a:avLst>
                <a:gd name="adj" fmla="val 9537"/>
              </a:avLst>
            </a:prstGeom>
            <a:solidFill>
              <a:srgbClr val="374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DRAFTING THE </a:t>
              </a:r>
              <a:r>
                <a:rPr lang="en-GB" sz="1775" dirty="0">
                  <a:latin typeface="Calibri" panose="020F0502020204030204" pitchFamily="34" charset="0"/>
                  <a:cs typeface="Calibri" panose="020F0502020204030204" pitchFamily="34" charset="0"/>
                </a:rPr>
                <a:t>INSTRUMENT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B216E1C-07C5-F8C5-C3F0-6C197185650F}"/>
                </a:ext>
              </a:extLst>
            </p:cNvPr>
            <p:cNvSpPr/>
            <p:nvPr/>
          </p:nvSpPr>
          <p:spPr>
            <a:xfrm>
              <a:off x="7909684" y="4404213"/>
              <a:ext cx="1514583" cy="1424429"/>
            </a:xfrm>
            <a:prstGeom prst="roundRect">
              <a:avLst>
                <a:gd name="adj" fmla="val 9537"/>
              </a:avLst>
            </a:prstGeom>
            <a:solidFill>
              <a:srgbClr val="374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75" dirty="0">
                  <a:latin typeface="Calibri" panose="020F0502020204030204" pitchFamily="34" charset="0"/>
                  <a:cs typeface="Calibri" panose="020F0502020204030204" pitchFamily="34" charset="0"/>
                </a:rPr>
                <a:t>REFINING (DELPHI)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C0265A2-1FE9-3C38-8A8F-1A06CC727B03}"/>
                </a:ext>
              </a:extLst>
            </p:cNvPr>
            <p:cNvSpPr/>
            <p:nvPr/>
          </p:nvSpPr>
          <p:spPr>
            <a:xfrm>
              <a:off x="10201628" y="4395503"/>
              <a:ext cx="1514583" cy="1424429"/>
            </a:xfrm>
            <a:prstGeom prst="roundRect">
              <a:avLst>
                <a:gd name="adj" fmla="val 9537"/>
              </a:avLst>
            </a:prstGeom>
            <a:solidFill>
              <a:srgbClr val="374D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TESTING (SURVEY AND EVALUATION)</a:t>
              </a: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23D62699-E1E7-D558-C8C2-E523FC4C6B4B}"/>
              </a:ext>
            </a:extLst>
          </p:cNvPr>
          <p:cNvSpPr txBox="1">
            <a:spLocks/>
          </p:cNvSpPr>
          <p:nvPr/>
        </p:nvSpPr>
        <p:spPr>
          <a:xfrm>
            <a:off x="1333069" y="5447360"/>
            <a:ext cx="992176" cy="52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35362C5-519C-121C-748C-C3FB850DC8CE}"/>
              </a:ext>
            </a:extLst>
          </p:cNvPr>
          <p:cNvSpPr txBox="1">
            <a:spLocks/>
          </p:cNvSpPr>
          <p:nvPr/>
        </p:nvSpPr>
        <p:spPr>
          <a:xfrm>
            <a:off x="3601652" y="5447360"/>
            <a:ext cx="992176" cy="52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0191299-DD6E-5EBF-9984-30BBA4FA3F6C}"/>
              </a:ext>
            </a:extLst>
          </p:cNvPr>
          <p:cNvSpPr txBox="1">
            <a:spLocks/>
          </p:cNvSpPr>
          <p:nvPr/>
        </p:nvSpPr>
        <p:spPr>
          <a:xfrm>
            <a:off x="5870235" y="5447360"/>
            <a:ext cx="992176" cy="52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F8D525F-14DC-BEEA-753A-C5D1CE71301D}"/>
              </a:ext>
            </a:extLst>
          </p:cNvPr>
          <p:cNvSpPr txBox="1">
            <a:spLocks/>
          </p:cNvSpPr>
          <p:nvPr/>
        </p:nvSpPr>
        <p:spPr>
          <a:xfrm>
            <a:off x="8138818" y="5447360"/>
            <a:ext cx="992176" cy="52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Stage 4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30FAFAF-9CA2-AB95-CE39-56D76EA96983}"/>
              </a:ext>
            </a:extLst>
          </p:cNvPr>
          <p:cNvSpPr txBox="1">
            <a:spLocks/>
          </p:cNvSpPr>
          <p:nvPr/>
        </p:nvSpPr>
        <p:spPr>
          <a:xfrm>
            <a:off x="10407401" y="5447360"/>
            <a:ext cx="992176" cy="52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Stage 5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D937D7D-BF5C-4E50-E895-1E8E5C361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3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-Right Arrow 3">
            <a:extLst>
              <a:ext uri="{FF2B5EF4-FFF2-40B4-BE49-F238E27FC236}">
                <a16:creationId xmlns:a16="http://schemas.microsoft.com/office/drawing/2014/main" id="{F990219D-B033-8D8E-3A9C-BC2352249C94}"/>
              </a:ext>
            </a:extLst>
          </p:cNvPr>
          <p:cNvSpPr/>
          <p:nvPr/>
        </p:nvSpPr>
        <p:spPr>
          <a:xfrm>
            <a:off x="5344657" y="3429000"/>
            <a:ext cx="1502686" cy="543973"/>
          </a:xfrm>
          <a:prstGeom prst="leftRightArrow">
            <a:avLst/>
          </a:prstGeom>
          <a:solidFill>
            <a:srgbClr val="374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16" name="Picture 15" descr="A red circle with a cross&#10;&#10;Description automatically generated">
            <a:extLst>
              <a:ext uri="{FF2B5EF4-FFF2-40B4-BE49-F238E27FC236}">
                <a16:creationId xmlns:a16="http://schemas.microsoft.com/office/drawing/2014/main" id="{1323367A-78E5-7EFF-4BDE-7F0B6E2E9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65" y="2599919"/>
            <a:ext cx="2250269" cy="2250269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F58914D-9C89-A2A5-4ABC-BE9661C3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Stage 1: Literature Review</a:t>
            </a:r>
          </a:p>
        </p:txBody>
      </p:sp>
      <p:sp>
        <p:nvSpPr>
          <p:cNvPr id="4" name="Rounded Rectangle 68">
            <a:extLst>
              <a:ext uri="{FF2B5EF4-FFF2-40B4-BE49-F238E27FC236}">
                <a16:creationId xmlns:a16="http://schemas.microsoft.com/office/drawing/2014/main" id="{095E31ED-29F5-50E1-22C7-05D2F86598DD}"/>
              </a:ext>
            </a:extLst>
          </p:cNvPr>
          <p:cNvSpPr/>
          <p:nvPr/>
        </p:nvSpPr>
        <p:spPr>
          <a:xfrm>
            <a:off x="7266309" y="1483569"/>
            <a:ext cx="4387158" cy="4533771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750" b="1" dirty="0"/>
              <a:t>Qualitative studies</a:t>
            </a:r>
          </a:p>
          <a:p>
            <a:pPr algn="ctr"/>
            <a:r>
              <a:rPr lang="en-GB" sz="2000" b="1" dirty="0"/>
              <a:t>(n  = 16)</a:t>
            </a:r>
          </a:p>
          <a:p>
            <a:pPr algn="ctr"/>
            <a:endParaRPr lang="en-GB" sz="2000" b="1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GB" sz="2000" b="1" dirty="0"/>
              <a:t>Interview studies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GB" sz="2000" b="1" dirty="0"/>
              <a:t>Describe much broader ways in which pain impacts individuals’ ability to engage in work</a:t>
            </a:r>
          </a:p>
        </p:txBody>
      </p:sp>
      <p:sp>
        <p:nvSpPr>
          <p:cNvPr id="6" name="Rounded Rectangle 68">
            <a:extLst>
              <a:ext uri="{FF2B5EF4-FFF2-40B4-BE49-F238E27FC236}">
                <a16:creationId xmlns:a16="http://schemas.microsoft.com/office/drawing/2014/main" id="{A4C17266-E24E-3D80-352B-FA9A18277621}"/>
              </a:ext>
            </a:extLst>
          </p:cNvPr>
          <p:cNvSpPr/>
          <p:nvPr/>
        </p:nvSpPr>
        <p:spPr>
          <a:xfrm>
            <a:off x="500671" y="1483569"/>
            <a:ext cx="4387157" cy="4462739"/>
          </a:xfrm>
          <a:prstGeom prst="roundRect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750" b="1" dirty="0"/>
              <a:t>Quantitative studies</a:t>
            </a:r>
          </a:p>
          <a:p>
            <a:pPr algn="ctr"/>
            <a:r>
              <a:rPr lang="en-GB" sz="2000" b="1" dirty="0"/>
              <a:t>(n  = 46)</a:t>
            </a:r>
          </a:p>
          <a:p>
            <a:pPr algn="ctr"/>
            <a:endParaRPr lang="en-GB" sz="2000" b="1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GB" sz="2000" b="1" dirty="0"/>
              <a:t>Existing questionnaires</a:t>
            </a:r>
          </a:p>
          <a:p>
            <a:endParaRPr lang="en-GB" sz="2000" b="1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GB" sz="2000" b="1" dirty="0"/>
              <a:t>Narrow range of impacts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n-GB" sz="2000" b="1" dirty="0"/>
              <a:t>Pain as cost to employer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A3BEDB0-8A01-90E2-DCC5-6A40EA1B0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08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257">
            <a:extLst>
              <a:ext uri="{FF2B5EF4-FFF2-40B4-BE49-F238E27FC236}">
                <a16:creationId xmlns:a16="http://schemas.microsoft.com/office/drawing/2014/main" id="{236131E4-FDDC-7D12-BEF7-F6272FECBF8A}"/>
              </a:ext>
            </a:extLst>
          </p:cNvPr>
          <p:cNvSpPr txBox="1"/>
          <p:nvPr/>
        </p:nvSpPr>
        <p:spPr>
          <a:xfrm>
            <a:off x="7166193" y="4594280"/>
            <a:ext cx="2891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</a:rPr>
              <a:t>50 participants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8C5E874-2624-0F4F-1ED8-67C8F518B8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256"/>
            <a:ext cx="10515600" cy="9419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Stage 2: Focus Groups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1D2687F-D1A4-933F-13FE-9F01D50AC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150967-BC08-AEFF-82E6-5AB93D01A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46" y="1295400"/>
            <a:ext cx="2851700" cy="2851700"/>
          </a:xfrm>
          <a:prstGeom prst="rect">
            <a:avLst/>
          </a:prstGeom>
        </p:spPr>
      </p:pic>
      <p:grpSp>
        <p:nvGrpSpPr>
          <p:cNvPr id="624" name="Group 623">
            <a:extLst>
              <a:ext uri="{FF2B5EF4-FFF2-40B4-BE49-F238E27FC236}">
                <a16:creationId xmlns:a16="http://schemas.microsoft.com/office/drawing/2014/main" id="{839FF149-C357-567E-0096-99E0CD98DFA7}"/>
              </a:ext>
            </a:extLst>
          </p:cNvPr>
          <p:cNvGrpSpPr/>
          <p:nvPr/>
        </p:nvGrpSpPr>
        <p:grpSpPr>
          <a:xfrm>
            <a:off x="6986318" y="1641762"/>
            <a:ext cx="3254092" cy="2379600"/>
            <a:chOff x="6986318" y="1641762"/>
            <a:chExt cx="3254092" cy="2379600"/>
          </a:xfrm>
        </p:grpSpPr>
        <p:grpSp>
          <p:nvGrpSpPr>
            <p:cNvPr id="616" name="Group 615">
              <a:extLst>
                <a:ext uri="{FF2B5EF4-FFF2-40B4-BE49-F238E27FC236}">
                  <a16:creationId xmlns:a16="http://schemas.microsoft.com/office/drawing/2014/main" id="{9F782D4D-34D4-B5B6-D0DD-7A68D3CD0A0B}"/>
                </a:ext>
              </a:extLst>
            </p:cNvPr>
            <p:cNvGrpSpPr/>
            <p:nvPr/>
          </p:nvGrpSpPr>
          <p:grpSpPr>
            <a:xfrm>
              <a:off x="8286660" y="1657491"/>
              <a:ext cx="603114" cy="1008000"/>
              <a:chOff x="920563" y="1581759"/>
              <a:chExt cx="211631" cy="399899"/>
            </a:xfrm>
          </p:grpSpPr>
          <p:sp>
            <p:nvSpPr>
              <p:cNvPr id="617" name="Rectangle: Rounded Corners 616">
                <a:extLst>
                  <a:ext uri="{FF2B5EF4-FFF2-40B4-BE49-F238E27FC236}">
                    <a16:creationId xmlns:a16="http://schemas.microsoft.com/office/drawing/2014/main" id="{275EF35F-BA05-E6F0-3A6D-0E411ADEAC02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36610F16-E9F1-D5B0-ADAA-F85B818812B3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4E530C71-7B6B-CC3E-0868-D02D852ADA49}"/>
                </a:ext>
              </a:extLst>
            </p:cNvPr>
            <p:cNvGrpSpPr/>
            <p:nvPr/>
          </p:nvGrpSpPr>
          <p:grpSpPr>
            <a:xfrm>
              <a:off x="7956612" y="1641762"/>
              <a:ext cx="603114" cy="1008000"/>
              <a:chOff x="920563" y="1581759"/>
              <a:chExt cx="211631" cy="399899"/>
            </a:xfrm>
          </p:grpSpPr>
          <p:sp>
            <p:nvSpPr>
              <p:cNvPr id="614" name="Rectangle: Rounded Corners 613">
                <a:extLst>
                  <a:ext uri="{FF2B5EF4-FFF2-40B4-BE49-F238E27FC236}">
                    <a16:creationId xmlns:a16="http://schemas.microsoft.com/office/drawing/2014/main" id="{BCE837F5-41F1-FE7A-1B9C-78C6A144B241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629F1FC5-80FC-BC25-8156-D180230013BF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ECE5C5D3-5ED7-9872-D87A-CC52F98C0EFA}"/>
                </a:ext>
              </a:extLst>
            </p:cNvPr>
            <p:cNvGrpSpPr/>
            <p:nvPr/>
          </p:nvGrpSpPr>
          <p:grpSpPr>
            <a:xfrm>
              <a:off x="7626008" y="1641762"/>
              <a:ext cx="603114" cy="1008000"/>
              <a:chOff x="920563" y="1581759"/>
              <a:chExt cx="211631" cy="399899"/>
            </a:xfrm>
          </p:grpSpPr>
          <p:sp>
            <p:nvSpPr>
              <p:cNvPr id="320" name="Rectangle: Rounded Corners 319">
                <a:extLst>
                  <a:ext uri="{FF2B5EF4-FFF2-40B4-BE49-F238E27FC236}">
                    <a16:creationId xmlns:a16="http://schemas.microsoft.com/office/drawing/2014/main" id="{6C8FE297-5E15-C09F-B639-5205F8BDBC92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A1DD3EF0-69B1-5D29-6706-53F11102EBD5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50C99663-C7ED-1945-8E7A-72F18EABCE8A}"/>
                </a:ext>
              </a:extLst>
            </p:cNvPr>
            <p:cNvGrpSpPr/>
            <p:nvPr/>
          </p:nvGrpSpPr>
          <p:grpSpPr>
            <a:xfrm>
              <a:off x="7306163" y="1641762"/>
              <a:ext cx="603114" cy="1008000"/>
              <a:chOff x="920563" y="1581759"/>
              <a:chExt cx="211631" cy="399899"/>
            </a:xfrm>
          </p:grpSpPr>
          <p:sp>
            <p:nvSpPr>
              <p:cNvPr id="300" name="Rectangle: Rounded Corners 299">
                <a:extLst>
                  <a:ext uri="{FF2B5EF4-FFF2-40B4-BE49-F238E27FC236}">
                    <a16:creationId xmlns:a16="http://schemas.microsoft.com/office/drawing/2014/main" id="{CCE27EA9-796D-E365-CD30-E16C8182107C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36B266CA-5219-2905-C7EA-47B2458A33E8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7128AB1B-19EF-F8AD-634D-9862C638949B}"/>
                </a:ext>
              </a:extLst>
            </p:cNvPr>
            <p:cNvGrpSpPr/>
            <p:nvPr/>
          </p:nvGrpSpPr>
          <p:grpSpPr>
            <a:xfrm>
              <a:off x="6986318" y="1641762"/>
              <a:ext cx="603114" cy="1008000"/>
              <a:chOff x="920563" y="1581759"/>
              <a:chExt cx="211631" cy="399899"/>
            </a:xfrm>
          </p:grpSpPr>
          <p:sp>
            <p:nvSpPr>
              <p:cNvPr id="280" name="Rectangle: Rounded Corners 279">
                <a:extLst>
                  <a:ext uri="{FF2B5EF4-FFF2-40B4-BE49-F238E27FC236}">
                    <a16:creationId xmlns:a16="http://schemas.microsoft.com/office/drawing/2014/main" id="{80C0D315-1A7D-9777-9DBE-E4620BBBD028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BB12B818-598C-1F51-D095-FDC9F4459EFC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5AA8BF65-7511-F523-FFFF-F18DB761E813}"/>
                </a:ext>
              </a:extLst>
            </p:cNvPr>
            <p:cNvGrpSpPr/>
            <p:nvPr/>
          </p:nvGrpSpPr>
          <p:grpSpPr>
            <a:xfrm>
              <a:off x="8418096" y="1794162"/>
              <a:ext cx="603114" cy="1008000"/>
              <a:chOff x="920563" y="1581759"/>
              <a:chExt cx="211631" cy="399899"/>
            </a:xfrm>
          </p:grpSpPr>
          <p:sp>
            <p:nvSpPr>
              <p:cNvPr id="479" name="Rectangle: Rounded Corners 478">
                <a:extLst>
                  <a:ext uri="{FF2B5EF4-FFF2-40B4-BE49-F238E27FC236}">
                    <a16:creationId xmlns:a16="http://schemas.microsoft.com/office/drawing/2014/main" id="{5CCDCE62-9640-09B9-7E34-5366D73D2A72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7EA87CBE-D269-B81D-4776-17807C5326FA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4404DE36-F9D6-9D24-AE79-84AAB80FED01}"/>
                </a:ext>
              </a:extLst>
            </p:cNvPr>
            <p:cNvGrpSpPr/>
            <p:nvPr/>
          </p:nvGrpSpPr>
          <p:grpSpPr>
            <a:xfrm>
              <a:off x="8098252" y="1794162"/>
              <a:ext cx="603114" cy="1008000"/>
              <a:chOff x="920563" y="1581759"/>
              <a:chExt cx="211631" cy="399899"/>
            </a:xfrm>
          </p:grpSpPr>
          <p:sp>
            <p:nvSpPr>
              <p:cNvPr id="482" name="Rectangle: Rounded Corners 481">
                <a:extLst>
                  <a:ext uri="{FF2B5EF4-FFF2-40B4-BE49-F238E27FC236}">
                    <a16:creationId xmlns:a16="http://schemas.microsoft.com/office/drawing/2014/main" id="{AA644108-4471-C50C-F065-525A7209305D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2E8793C-3FAE-DB68-066B-796F370AEAB8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D5C88495-FB59-1545-B9CB-3C2B9C9BFBE7}"/>
                </a:ext>
              </a:extLst>
            </p:cNvPr>
            <p:cNvGrpSpPr/>
            <p:nvPr/>
          </p:nvGrpSpPr>
          <p:grpSpPr>
            <a:xfrm>
              <a:off x="7778408" y="1794162"/>
              <a:ext cx="603114" cy="1008000"/>
              <a:chOff x="920563" y="1581759"/>
              <a:chExt cx="211631" cy="399899"/>
            </a:xfrm>
          </p:grpSpPr>
          <p:sp>
            <p:nvSpPr>
              <p:cNvPr id="485" name="Rectangle: Rounded Corners 484">
                <a:extLst>
                  <a:ext uri="{FF2B5EF4-FFF2-40B4-BE49-F238E27FC236}">
                    <a16:creationId xmlns:a16="http://schemas.microsoft.com/office/drawing/2014/main" id="{55633D7E-6819-3581-3AA3-5FFDF5D614F8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6DDF1BEE-CA66-57E8-C36B-A88892F6410B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FABAF7B6-41FB-9724-F1BF-E4133541D28F}"/>
                </a:ext>
              </a:extLst>
            </p:cNvPr>
            <p:cNvGrpSpPr/>
            <p:nvPr/>
          </p:nvGrpSpPr>
          <p:grpSpPr>
            <a:xfrm>
              <a:off x="7458563" y="1794162"/>
              <a:ext cx="603114" cy="1008000"/>
              <a:chOff x="920563" y="1581759"/>
              <a:chExt cx="211631" cy="399899"/>
            </a:xfrm>
          </p:grpSpPr>
          <p:sp>
            <p:nvSpPr>
              <p:cNvPr id="488" name="Rectangle: Rounded Corners 487">
                <a:extLst>
                  <a:ext uri="{FF2B5EF4-FFF2-40B4-BE49-F238E27FC236}">
                    <a16:creationId xmlns:a16="http://schemas.microsoft.com/office/drawing/2014/main" id="{48F4C7BB-2314-6645-4640-CAED5FCBB19D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DA86DD4-3E56-1678-FEB3-D3C3E50F948C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8D4C8E5B-470E-6BAA-44D3-EF76DBDFD5BE}"/>
                </a:ext>
              </a:extLst>
            </p:cNvPr>
            <p:cNvGrpSpPr/>
            <p:nvPr/>
          </p:nvGrpSpPr>
          <p:grpSpPr>
            <a:xfrm>
              <a:off x="7138718" y="1794162"/>
              <a:ext cx="603114" cy="1008000"/>
              <a:chOff x="920563" y="1581759"/>
              <a:chExt cx="211631" cy="399899"/>
            </a:xfrm>
          </p:grpSpPr>
          <p:sp>
            <p:nvSpPr>
              <p:cNvPr id="491" name="Rectangle: Rounded Corners 490">
                <a:extLst>
                  <a:ext uri="{FF2B5EF4-FFF2-40B4-BE49-F238E27FC236}">
                    <a16:creationId xmlns:a16="http://schemas.microsoft.com/office/drawing/2014/main" id="{DFB47E39-1572-B1D4-E732-3CE55B5AE782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27B5674E-03B0-CCF4-D0BB-5E6D1A1665DE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C2F76AFD-B5D7-DC63-6180-EED00A909B3F}"/>
                </a:ext>
              </a:extLst>
            </p:cNvPr>
            <p:cNvGrpSpPr/>
            <p:nvPr/>
          </p:nvGrpSpPr>
          <p:grpSpPr>
            <a:xfrm>
              <a:off x="8570496" y="1946562"/>
              <a:ext cx="603114" cy="1008000"/>
              <a:chOff x="920563" y="1581759"/>
              <a:chExt cx="211631" cy="399899"/>
            </a:xfrm>
          </p:grpSpPr>
          <p:sp>
            <p:nvSpPr>
              <p:cNvPr id="494" name="Rectangle: Rounded Corners 493">
                <a:extLst>
                  <a:ext uri="{FF2B5EF4-FFF2-40B4-BE49-F238E27FC236}">
                    <a16:creationId xmlns:a16="http://schemas.microsoft.com/office/drawing/2014/main" id="{3AC77B09-D04B-199C-C3B2-89A17467AC80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FC8D7C11-3C96-5A94-2544-224A22A8F66B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07C1D2B2-BFB7-BD5E-CE38-02599E0468B5}"/>
                </a:ext>
              </a:extLst>
            </p:cNvPr>
            <p:cNvGrpSpPr/>
            <p:nvPr/>
          </p:nvGrpSpPr>
          <p:grpSpPr>
            <a:xfrm>
              <a:off x="8250652" y="1946562"/>
              <a:ext cx="603114" cy="1008000"/>
              <a:chOff x="920563" y="1581759"/>
              <a:chExt cx="211631" cy="399899"/>
            </a:xfrm>
          </p:grpSpPr>
          <p:sp>
            <p:nvSpPr>
              <p:cNvPr id="497" name="Rectangle: Rounded Corners 496">
                <a:extLst>
                  <a:ext uri="{FF2B5EF4-FFF2-40B4-BE49-F238E27FC236}">
                    <a16:creationId xmlns:a16="http://schemas.microsoft.com/office/drawing/2014/main" id="{4FEB04D0-EA2B-1288-9526-B7833CF85F88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D36114D-A151-8891-7272-052F424DA53D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31A30F32-A280-39F2-72F7-81B364C282C5}"/>
                </a:ext>
              </a:extLst>
            </p:cNvPr>
            <p:cNvGrpSpPr/>
            <p:nvPr/>
          </p:nvGrpSpPr>
          <p:grpSpPr>
            <a:xfrm>
              <a:off x="7930808" y="1946562"/>
              <a:ext cx="603114" cy="1008000"/>
              <a:chOff x="920563" y="1581759"/>
              <a:chExt cx="211631" cy="399899"/>
            </a:xfrm>
          </p:grpSpPr>
          <p:sp>
            <p:nvSpPr>
              <p:cNvPr id="500" name="Rectangle: Rounded Corners 499">
                <a:extLst>
                  <a:ext uri="{FF2B5EF4-FFF2-40B4-BE49-F238E27FC236}">
                    <a16:creationId xmlns:a16="http://schemas.microsoft.com/office/drawing/2014/main" id="{EE30386A-436E-E0F1-6E47-28E7BBF5396B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B5B4D398-14E4-6B27-D76C-23037472BB6C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096B4005-C578-DE13-B41E-1CD3DFC37594}"/>
                </a:ext>
              </a:extLst>
            </p:cNvPr>
            <p:cNvGrpSpPr/>
            <p:nvPr/>
          </p:nvGrpSpPr>
          <p:grpSpPr>
            <a:xfrm>
              <a:off x="7610963" y="1946562"/>
              <a:ext cx="603114" cy="1008000"/>
              <a:chOff x="920563" y="1581759"/>
              <a:chExt cx="211631" cy="399899"/>
            </a:xfrm>
          </p:grpSpPr>
          <p:sp>
            <p:nvSpPr>
              <p:cNvPr id="503" name="Rectangle: Rounded Corners 502">
                <a:extLst>
                  <a:ext uri="{FF2B5EF4-FFF2-40B4-BE49-F238E27FC236}">
                    <a16:creationId xmlns:a16="http://schemas.microsoft.com/office/drawing/2014/main" id="{72B25505-0732-C2C7-D367-92A962F977CA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51E60973-0A86-E65E-D913-489DAD91985D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ECFC3029-617A-5054-6351-966EDE64761C}"/>
                </a:ext>
              </a:extLst>
            </p:cNvPr>
            <p:cNvGrpSpPr/>
            <p:nvPr/>
          </p:nvGrpSpPr>
          <p:grpSpPr>
            <a:xfrm>
              <a:off x="7291118" y="1946562"/>
              <a:ext cx="603114" cy="1008000"/>
              <a:chOff x="920563" y="1581759"/>
              <a:chExt cx="211631" cy="399899"/>
            </a:xfrm>
          </p:grpSpPr>
          <p:sp>
            <p:nvSpPr>
              <p:cNvPr id="506" name="Rectangle: Rounded Corners 505">
                <a:extLst>
                  <a:ext uri="{FF2B5EF4-FFF2-40B4-BE49-F238E27FC236}">
                    <a16:creationId xmlns:a16="http://schemas.microsoft.com/office/drawing/2014/main" id="{0718AAA1-64DE-0DFD-8550-2A073E83A9F4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291B602B-A199-B5E1-5D93-D74FF6014EA2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9D974B79-DBEE-DC14-2FD2-6D79B40CDAD8}"/>
                </a:ext>
              </a:extLst>
            </p:cNvPr>
            <p:cNvGrpSpPr/>
            <p:nvPr/>
          </p:nvGrpSpPr>
          <p:grpSpPr>
            <a:xfrm>
              <a:off x="8722896" y="2098962"/>
              <a:ext cx="603114" cy="1008000"/>
              <a:chOff x="920563" y="1581759"/>
              <a:chExt cx="211631" cy="399899"/>
            </a:xfrm>
          </p:grpSpPr>
          <p:sp>
            <p:nvSpPr>
              <p:cNvPr id="509" name="Rectangle: Rounded Corners 508">
                <a:extLst>
                  <a:ext uri="{FF2B5EF4-FFF2-40B4-BE49-F238E27FC236}">
                    <a16:creationId xmlns:a16="http://schemas.microsoft.com/office/drawing/2014/main" id="{2E6029A7-6CA6-9C16-9FF7-FE00565E5D1A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49779ECF-DE6F-CA7D-89C0-D7740967DA9B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4B5BAC4D-4E6A-5011-559D-ED69D2A09985}"/>
                </a:ext>
              </a:extLst>
            </p:cNvPr>
            <p:cNvGrpSpPr/>
            <p:nvPr/>
          </p:nvGrpSpPr>
          <p:grpSpPr>
            <a:xfrm>
              <a:off x="8403052" y="2098962"/>
              <a:ext cx="603114" cy="1008000"/>
              <a:chOff x="920563" y="1581759"/>
              <a:chExt cx="211631" cy="399899"/>
            </a:xfrm>
          </p:grpSpPr>
          <p:sp>
            <p:nvSpPr>
              <p:cNvPr id="512" name="Rectangle: Rounded Corners 511">
                <a:extLst>
                  <a:ext uri="{FF2B5EF4-FFF2-40B4-BE49-F238E27FC236}">
                    <a16:creationId xmlns:a16="http://schemas.microsoft.com/office/drawing/2014/main" id="{D1083323-BA45-7917-62BF-EE94549E6347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C4D130FC-E8F9-86A0-0248-5D2B1F7C3958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4" name="Group 513">
              <a:extLst>
                <a:ext uri="{FF2B5EF4-FFF2-40B4-BE49-F238E27FC236}">
                  <a16:creationId xmlns:a16="http://schemas.microsoft.com/office/drawing/2014/main" id="{E8CED6CE-716D-E1DB-C320-569008F4A813}"/>
                </a:ext>
              </a:extLst>
            </p:cNvPr>
            <p:cNvGrpSpPr/>
            <p:nvPr/>
          </p:nvGrpSpPr>
          <p:grpSpPr>
            <a:xfrm>
              <a:off x="8083208" y="2098962"/>
              <a:ext cx="603114" cy="1008000"/>
              <a:chOff x="920563" y="1581759"/>
              <a:chExt cx="211631" cy="399899"/>
            </a:xfrm>
          </p:grpSpPr>
          <p:sp>
            <p:nvSpPr>
              <p:cNvPr id="515" name="Rectangle: Rounded Corners 514">
                <a:extLst>
                  <a:ext uri="{FF2B5EF4-FFF2-40B4-BE49-F238E27FC236}">
                    <a16:creationId xmlns:a16="http://schemas.microsoft.com/office/drawing/2014/main" id="{9FC92BC1-7D71-1E10-B3BE-FA57CBF0D3D7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E17A4EC2-C0C7-CE61-A301-36B97941100F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84775BB5-6AC6-21C4-E8D7-BC45DD311022}"/>
                </a:ext>
              </a:extLst>
            </p:cNvPr>
            <p:cNvGrpSpPr/>
            <p:nvPr/>
          </p:nvGrpSpPr>
          <p:grpSpPr>
            <a:xfrm>
              <a:off x="7763363" y="2098962"/>
              <a:ext cx="603114" cy="1008000"/>
              <a:chOff x="920563" y="1581759"/>
              <a:chExt cx="211631" cy="399899"/>
            </a:xfrm>
          </p:grpSpPr>
          <p:sp>
            <p:nvSpPr>
              <p:cNvPr id="518" name="Rectangle: Rounded Corners 517">
                <a:extLst>
                  <a:ext uri="{FF2B5EF4-FFF2-40B4-BE49-F238E27FC236}">
                    <a16:creationId xmlns:a16="http://schemas.microsoft.com/office/drawing/2014/main" id="{671AE91A-CA24-B3DC-E985-3C5AB646902F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F5E5BACF-F4D3-6086-EA2B-5D325831099A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2957A37B-A169-8226-03DA-1D06D0F2010C}"/>
                </a:ext>
              </a:extLst>
            </p:cNvPr>
            <p:cNvGrpSpPr/>
            <p:nvPr/>
          </p:nvGrpSpPr>
          <p:grpSpPr>
            <a:xfrm>
              <a:off x="7443518" y="2098962"/>
              <a:ext cx="603114" cy="1008000"/>
              <a:chOff x="920563" y="1581759"/>
              <a:chExt cx="211631" cy="399899"/>
            </a:xfrm>
          </p:grpSpPr>
          <p:sp>
            <p:nvSpPr>
              <p:cNvPr id="521" name="Rectangle: Rounded Corners 520">
                <a:extLst>
                  <a:ext uri="{FF2B5EF4-FFF2-40B4-BE49-F238E27FC236}">
                    <a16:creationId xmlns:a16="http://schemas.microsoft.com/office/drawing/2014/main" id="{65FA7E82-CE1B-3DF9-F578-7D5E6570355E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22EECF03-FFF7-DFF6-4B31-AD99936E6012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18F5C07C-A3D4-C1C3-9E8C-8E66EAB7D35B}"/>
                </a:ext>
              </a:extLst>
            </p:cNvPr>
            <p:cNvGrpSpPr/>
            <p:nvPr/>
          </p:nvGrpSpPr>
          <p:grpSpPr>
            <a:xfrm>
              <a:off x="8875296" y="2251362"/>
              <a:ext cx="603114" cy="1008000"/>
              <a:chOff x="920563" y="1581759"/>
              <a:chExt cx="211631" cy="399899"/>
            </a:xfrm>
          </p:grpSpPr>
          <p:sp>
            <p:nvSpPr>
              <p:cNvPr id="524" name="Rectangle: Rounded Corners 523">
                <a:extLst>
                  <a:ext uri="{FF2B5EF4-FFF2-40B4-BE49-F238E27FC236}">
                    <a16:creationId xmlns:a16="http://schemas.microsoft.com/office/drawing/2014/main" id="{2DE930E1-33E9-F052-9847-7C81EF2A7B97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01673A50-2B15-A222-A306-7A7520B3F9F1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318FB701-66A6-A3F6-C585-428315BBD334}"/>
                </a:ext>
              </a:extLst>
            </p:cNvPr>
            <p:cNvGrpSpPr/>
            <p:nvPr/>
          </p:nvGrpSpPr>
          <p:grpSpPr>
            <a:xfrm>
              <a:off x="8555452" y="2251362"/>
              <a:ext cx="603114" cy="1008000"/>
              <a:chOff x="920563" y="1581759"/>
              <a:chExt cx="211631" cy="399899"/>
            </a:xfrm>
          </p:grpSpPr>
          <p:sp>
            <p:nvSpPr>
              <p:cNvPr id="527" name="Rectangle: Rounded Corners 526">
                <a:extLst>
                  <a:ext uri="{FF2B5EF4-FFF2-40B4-BE49-F238E27FC236}">
                    <a16:creationId xmlns:a16="http://schemas.microsoft.com/office/drawing/2014/main" id="{BB557BF5-8DE9-25ED-FA88-CFEC77F9A2AA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B73530E9-313D-5686-440F-5134696B9C67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29" name="Group 528">
              <a:extLst>
                <a:ext uri="{FF2B5EF4-FFF2-40B4-BE49-F238E27FC236}">
                  <a16:creationId xmlns:a16="http://schemas.microsoft.com/office/drawing/2014/main" id="{97D593C0-8B8C-9DDC-61DB-11F02027FFAE}"/>
                </a:ext>
              </a:extLst>
            </p:cNvPr>
            <p:cNvGrpSpPr/>
            <p:nvPr/>
          </p:nvGrpSpPr>
          <p:grpSpPr>
            <a:xfrm>
              <a:off x="8235608" y="2251362"/>
              <a:ext cx="603114" cy="1008000"/>
              <a:chOff x="920563" y="1581759"/>
              <a:chExt cx="211631" cy="399899"/>
            </a:xfrm>
          </p:grpSpPr>
          <p:sp>
            <p:nvSpPr>
              <p:cNvPr id="530" name="Rectangle: Rounded Corners 529">
                <a:extLst>
                  <a:ext uri="{FF2B5EF4-FFF2-40B4-BE49-F238E27FC236}">
                    <a16:creationId xmlns:a16="http://schemas.microsoft.com/office/drawing/2014/main" id="{031B0048-699E-AD75-E903-259B7A96E51B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0A01977F-3BFF-6DD5-6A06-86EAB869129A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D4DA3ED8-D202-FA8D-60CF-B926AEE7DB2B}"/>
                </a:ext>
              </a:extLst>
            </p:cNvPr>
            <p:cNvGrpSpPr/>
            <p:nvPr/>
          </p:nvGrpSpPr>
          <p:grpSpPr>
            <a:xfrm>
              <a:off x="7915763" y="2251362"/>
              <a:ext cx="603114" cy="1008000"/>
              <a:chOff x="920563" y="1581759"/>
              <a:chExt cx="211631" cy="399899"/>
            </a:xfrm>
          </p:grpSpPr>
          <p:sp>
            <p:nvSpPr>
              <p:cNvPr id="533" name="Rectangle: Rounded Corners 532">
                <a:extLst>
                  <a:ext uri="{FF2B5EF4-FFF2-40B4-BE49-F238E27FC236}">
                    <a16:creationId xmlns:a16="http://schemas.microsoft.com/office/drawing/2014/main" id="{43E15EA1-3AB3-F23A-998F-209B53F31D59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CF577A0D-845C-08E0-2EAD-2A585089705D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B0353833-56F9-B0F6-DD33-F8D3CEB0710D}"/>
                </a:ext>
              </a:extLst>
            </p:cNvPr>
            <p:cNvGrpSpPr/>
            <p:nvPr/>
          </p:nvGrpSpPr>
          <p:grpSpPr>
            <a:xfrm>
              <a:off x="7595918" y="2251362"/>
              <a:ext cx="603114" cy="1008000"/>
              <a:chOff x="920563" y="1581759"/>
              <a:chExt cx="211631" cy="399899"/>
            </a:xfrm>
          </p:grpSpPr>
          <p:sp>
            <p:nvSpPr>
              <p:cNvPr id="536" name="Rectangle: Rounded Corners 535">
                <a:extLst>
                  <a:ext uri="{FF2B5EF4-FFF2-40B4-BE49-F238E27FC236}">
                    <a16:creationId xmlns:a16="http://schemas.microsoft.com/office/drawing/2014/main" id="{ED6C8729-E946-18B3-D476-85400B71303F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A647E0E7-4A56-AC34-D288-4ABB41252C61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3A24D8F3-3749-C4B5-996A-516B05C9BFB5}"/>
                </a:ext>
              </a:extLst>
            </p:cNvPr>
            <p:cNvGrpSpPr/>
            <p:nvPr/>
          </p:nvGrpSpPr>
          <p:grpSpPr>
            <a:xfrm>
              <a:off x="9027696" y="2403762"/>
              <a:ext cx="603114" cy="1008000"/>
              <a:chOff x="920563" y="1581759"/>
              <a:chExt cx="211631" cy="399899"/>
            </a:xfrm>
          </p:grpSpPr>
          <p:sp>
            <p:nvSpPr>
              <p:cNvPr id="539" name="Rectangle: Rounded Corners 538">
                <a:extLst>
                  <a:ext uri="{FF2B5EF4-FFF2-40B4-BE49-F238E27FC236}">
                    <a16:creationId xmlns:a16="http://schemas.microsoft.com/office/drawing/2014/main" id="{F77C196F-0DD3-AE31-87A7-50556DB35134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CE093AFF-6396-1C1F-F61F-55230A6B196F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2B04E727-66E4-6F33-741E-F988DB9CBA84}"/>
                </a:ext>
              </a:extLst>
            </p:cNvPr>
            <p:cNvGrpSpPr/>
            <p:nvPr/>
          </p:nvGrpSpPr>
          <p:grpSpPr>
            <a:xfrm>
              <a:off x="8707852" y="2403762"/>
              <a:ext cx="603114" cy="1008000"/>
              <a:chOff x="920563" y="1581759"/>
              <a:chExt cx="211631" cy="399899"/>
            </a:xfrm>
          </p:grpSpPr>
          <p:sp>
            <p:nvSpPr>
              <p:cNvPr id="542" name="Rectangle: Rounded Corners 541">
                <a:extLst>
                  <a:ext uri="{FF2B5EF4-FFF2-40B4-BE49-F238E27FC236}">
                    <a16:creationId xmlns:a16="http://schemas.microsoft.com/office/drawing/2014/main" id="{A97DABD4-58AC-65F8-FAE0-7A5FCA89C902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8A7E0DC7-2337-4F68-2514-B38118397F1E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ADECD648-D0BA-1F04-A216-C055C081998A}"/>
                </a:ext>
              </a:extLst>
            </p:cNvPr>
            <p:cNvGrpSpPr/>
            <p:nvPr/>
          </p:nvGrpSpPr>
          <p:grpSpPr>
            <a:xfrm>
              <a:off x="8388008" y="2403762"/>
              <a:ext cx="603114" cy="1008000"/>
              <a:chOff x="920563" y="1581759"/>
              <a:chExt cx="211631" cy="399899"/>
            </a:xfrm>
          </p:grpSpPr>
          <p:sp>
            <p:nvSpPr>
              <p:cNvPr id="545" name="Rectangle: Rounded Corners 544">
                <a:extLst>
                  <a:ext uri="{FF2B5EF4-FFF2-40B4-BE49-F238E27FC236}">
                    <a16:creationId xmlns:a16="http://schemas.microsoft.com/office/drawing/2014/main" id="{E5294F91-534C-F8FD-D911-AF1356764787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AD19158A-8CF7-CBDA-457E-9F66FC8F7B02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5E1302D0-CB30-B366-3A54-4EE1A1B06D06}"/>
                </a:ext>
              </a:extLst>
            </p:cNvPr>
            <p:cNvGrpSpPr/>
            <p:nvPr/>
          </p:nvGrpSpPr>
          <p:grpSpPr>
            <a:xfrm>
              <a:off x="8068163" y="2403762"/>
              <a:ext cx="603114" cy="1008000"/>
              <a:chOff x="920563" y="1581759"/>
              <a:chExt cx="211631" cy="399899"/>
            </a:xfrm>
          </p:grpSpPr>
          <p:sp>
            <p:nvSpPr>
              <p:cNvPr id="548" name="Rectangle: Rounded Corners 547">
                <a:extLst>
                  <a:ext uri="{FF2B5EF4-FFF2-40B4-BE49-F238E27FC236}">
                    <a16:creationId xmlns:a16="http://schemas.microsoft.com/office/drawing/2014/main" id="{CF3ECBDD-C7A9-AD89-21E4-864D8B64F9B0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73849845-F8DD-CE71-AE37-4BC4AB4D9EE8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0" name="Group 549">
              <a:extLst>
                <a:ext uri="{FF2B5EF4-FFF2-40B4-BE49-F238E27FC236}">
                  <a16:creationId xmlns:a16="http://schemas.microsoft.com/office/drawing/2014/main" id="{5637B463-6585-12A7-1C47-70129D104C5E}"/>
                </a:ext>
              </a:extLst>
            </p:cNvPr>
            <p:cNvGrpSpPr/>
            <p:nvPr/>
          </p:nvGrpSpPr>
          <p:grpSpPr>
            <a:xfrm>
              <a:off x="7748318" y="2403762"/>
              <a:ext cx="603114" cy="1008000"/>
              <a:chOff x="920563" y="1581759"/>
              <a:chExt cx="211631" cy="399899"/>
            </a:xfrm>
          </p:grpSpPr>
          <p:sp>
            <p:nvSpPr>
              <p:cNvPr id="551" name="Rectangle: Rounded Corners 550">
                <a:extLst>
                  <a:ext uri="{FF2B5EF4-FFF2-40B4-BE49-F238E27FC236}">
                    <a16:creationId xmlns:a16="http://schemas.microsoft.com/office/drawing/2014/main" id="{8801505B-BDC7-EFFA-88D3-51B7B1ADA8FF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550381B2-EAD9-BA6B-E5E8-7AA26539905C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3" name="Group 552">
              <a:extLst>
                <a:ext uri="{FF2B5EF4-FFF2-40B4-BE49-F238E27FC236}">
                  <a16:creationId xmlns:a16="http://schemas.microsoft.com/office/drawing/2014/main" id="{6F0BBF0D-76AF-1900-A163-5EAE1F03060B}"/>
                </a:ext>
              </a:extLst>
            </p:cNvPr>
            <p:cNvGrpSpPr/>
            <p:nvPr/>
          </p:nvGrpSpPr>
          <p:grpSpPr>
            <a:xfrm>
              <a:off x="9180096" y="2556162"/>
              <a:ext cx="603114" cy="1008000"/>
              <a:chOff x="920563" y="1581759"/>
              <a:chExt cx="211631" cy="399899"/>
            </a:xfrm>
          </p:grpSpPr>
          <p:sp>
            <p:nvSpPr>
              <p:cNvPr id="554" name="Rectangle: Rounded Corners 553">
                <a:extLst>
                  <a:ext uri="{FF2B5EF4-FFF2-40B4-BE49-F238E27FC236}">
                    <a16:creationId xmlns:a16="http://schemas.microsoft.com/office/drawing/2014/main" id="{7AEF59CC-344D-5080-B17A-40EDC7E491F6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8707230D-B947-0EF5-232F-706D94769551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58526C61-4664-2DDD-BFBD-BDCDECEF8B75}"/>
                </a:ext>
              </a:extLst>
            </p:cNvPr>
            <p:cNvGrpSpPr/>
            <p:nvPr/>
          </p:nvGrpSpPr>
          <p:grpSpPr>
            <a:xfrm>
              <a:off x="8860252" y="2556162"/>
              <a:ext cx="603114" cy="1008000"/>
              <a:chOff x="920563" y="1581759"/>
              <a:chExt cx="211631" cy="399899"/>
            </a:xfrm>
          </p:grpSpPr>
          <p:sp>
            <p:nvSpPr>
              <p:cNvPr id="557" name="Rectangle: Rounded Corners 556">
                <a:extLst>
                  <a:ext uri="{FF2B5EF4-FFF2-40B4-BE49-F238E27FC236}">
                    <a16:creationId xmlns:a16="http://schemas.microsoft.com/office/drawing/2014/main" id="{54058239-2463-0B9F-E05A-6AE1E156D692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D0AD79E4-9028-C515-6495-B5B5B906CC36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9" name="Group 558">
              <a:extLst>
                <a:ext uri="{FF2B5EF4-FFF2-40B4-BE49-F238E27FC236}">
                  <a16:creationId xmlns:a16="http://schemas.microsoft.com/office/drawing/2014/main" id="{198D0485-60C8-6A30-865F-83DF95F50F49}"/>
                </a:ext>
              </a:extLst>
            </p:cNvPr>
            <p:cNvGrpSpPr/>
            <p:nvPr/>
          </p:nvGrpSpPr>
          <p:grpSpPr>
            <a:xfrm>
              <a:off x="8540408" y="2556162"/>
              <a:ext cx="603114" cy="1008000"/>
              <a:chOff x="920563" y="1581759"/>
              <a:chExt cx="211631" cy="399899"/>
            </a:xfrm>
          </p:grpSpPr>
          <p:sp>
            <p:nvSpPr>
              <p:cNvPr id="560" name="Rectangle: Rounded Corners 559">
                <a:extLst>
                  <a:ext uri="{FF2B5EF4-FFF2-40B4-BE49-F238E27FC236}">
                    <a16:creationId xmlns:a16="http://schemas.microsoft.com/office/drawing/2014/main" id="{F561F1AD-F099-305E-AF67-04FE5B0D67E7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AA6A48CC-794F-26EA-D8E0-772A397F41FC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47F77C76-3A60-6571-D44C-999020E4EDA1}"/>
                </a:ext>
              </a:extLst>
            </p:cNvPr>
            <p:cNvGrpSpPr/>
            <p:nvPr/>
          </p:nvGrpSpPr>
          <p:grpSpPr>
            <a:xfrm>
              <a:off x="8220563" y="2556162"/>
              <a:ext cx="603114" cy="1008000"/>
              <a:chOff x="920563" y="1581759"/>
              <a:chExt cx="211631" cy="399899"/>
            </a:xfrm>
          </p:grpSpPr>
          <p:sp>
            <p:nvSpPr>
              <p:cNvPr id="563" name="Rectangle: Rounded Corners 562">
                <a:extLst>
                  <a:ext uri="{FF2B5EF4-FFF2-40B4-BE49-F238E27FC236}">
                    <a16:creationId xmlns:a16="http://schemas.microsoft.com/office/drawing/2014/main" id="{06DA1E1B-76E4-A50D-57C7-3277F6C85D7E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E90354DE-3F12-A84B-D468-A8450F1DC3B2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5" name="Group 564">
              <a:extLst>
                <a:ext uri="{FF2B5EF4-FFF2-40B4-BE49-F238E27FC236}">
                  <a16:creationId xmlns:a16="http://schemas.microsoft.com/office/drawing/2014/main" id="{CCC593E5-EF3B-8183-9D08-014B16CCA93E}"/>
                </a:ext>
              </a:extLst>
            </p:cNvPr>
            <p:cNvGrpSpPr/>
            <p:nvPr/>
          </p:nvGrpSpPr>
          <p:grpSpPr>
            <a:xfrm>
              <a:off x="7900718" y="2556162"/>
              <a:ext cx="603114" cy="1008000"/>
              <a:chOff x="920563" y="1581759"/>
              <a:chExt cx="211631" cy="399899"/>
            </a:xfrm>
          </p:grpSpPr>
          <p:sp>
            <p:nvSpPr>
              <p:cNvPr id="566" name="Rectangle: Rounded Corners 565">
                <a:extLst>
                  <a:ext uri="{FF2B5EF4-FFF2-40B4-BE49-F238E27FC236}">
                    <a16:creationId xmlns:a16="http://schemas.microsoft.com/office/drawing/2014/main" id="{CEA5AAED-C624-ABDC-A6B0-B2CB1E93CF11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4DF4797D-6F72-CDD8-BFDD-75EDE3CDEE9D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8" name="Group 567">
              <a:extLst>
                <a:ext uri="{FF2B5EF4-FFF2-40B4-BE49-F238E27FC236}">
                  <a16:creationId xmlns:a16="http://schemas.microsoft.com/office/drawing/2014/main" id="{6CFF85A2-0A7F-E6B4-B64F-E75AF93513F6}"/>
                </a:ext>
              </a:extLst>
            </p:cNvPr>
            <p:cNvGrpSpPr/>
            <p:nvPr/>
          </p:nvGrpSpPr>
          <p:grpSpPr>
            <a:xfrm>
              <a:off x="9332496" y="2708562"/>
              <a:ext cx="603114" cy="1008000"/>
              <a:chOff x="920563" y="1581759"/>
              <a:chExt cx="211631" cy="399899"/>
            </a:xfrm>
          </p:grpSpPr>
          <p:sp>
            <p:nvSpPr>
              <p:cNvPr id="569" name="Rectangle: Rounded Corners 568">
                <a:extLst>
                  <a:ext uri="{FF2B5EF4-FFF2-40B4-BE49-F238E27FC236}">
                    <a16:creationId xmlns:a16="http://schemas.microsoft.com/office/drawing/2014/main" id="{2EA3C9FF-00AF-C629-1F98-6F5487C15F34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3E6C5118-D92A-9CF6-8282-01A8C77F853B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5E9733A6-000C-78E4-26D9-92DED14D8129}"/>
                </a:ext>
              </a:extLst>
            </p:cNvPr>
            <p:cNvGrpSpPr/>
            <p:nvPr/>
          </p:nvGrpSpPr>
          <p:grpSpPr>
            <a:xfrm>
              <a:off x="9012652" y="2708562"/>
              <a:ext cx="603114" cy="1008000"/>
              <a:chOff x="920563" y="1581759"/>
              <a:chExt cx="211631" cy="399899"/>
            </a:xfrm>
          </p:grpSpPr>
          <p:sp>
            <p:nvSpPr>
              <p:cNvPr id="572" name="Rectangle: Rounded Corners 571">
                <a:extLst>
                  <a:ext uri="{FF2B5EF4-FFF2-40B4-BE49-F238E27FC236}">
                    <a16:creationId xmlns:a16="http://schemas.microsoft.com/office/drawing/2014/main" id="{D2CE1128-CB90-41C1-3F02-76F37ACBC966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63D9BF2A-BA2A-55DB-6483-CF8D66943D20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7484F54D-EFC3-861C-A69A-B8E8A3A6768E}"/>
                </a:ext>
              </a:extLst>
            </p:cNvPr>
            <p:cNvGrpSpPr/>
            <p:nvPr/>
          </p:nvGrpSpPr>
          <p:grpSpPr>
            <a:xfrm>
              <a:off x="8692808" y="2708562"/>
              <a:ext cx="603114" cy="1008000"/>
              <a:chOff x="920563" y="1581759"/>
              <a:chExt cx="211631" cy="399899"/>
            </a:xfrm>
          </p:grpSpPr>
          <p:sp>
            <p:nvSpPr>
              <p:cNvPr id="575" name="Rectangle: Rounded Corners 574">
                <a:extLst>
                  <a:ext uri="{FF2B5EF4-FFF2-40B4-BE49-F238E27FC236}">
                    <a16:creationId xmlns:a16="http://schemas.microsoft.com/office/drawing/2014/main" id="{15FF8E7C-D433-2025-06A8-5E06A4349017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F0303B75-4130-E3D0-B8C8-E3DFB3DD2A4D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ABF8DF59-F333-8E22-3547-ECC8551AC018}"/>
                </a:ext>
              </a:extLst>
            </p:cNvPr>
            <p:cNvGrpSpPr/>
            <p:nvPr/>
          </p:nvGrpSpPr>
          <p:grpSpPr>
            <a:xfrm>
              <a:off x="8372963" y="2708562"/>
              <a:ext cx="603114" cy="1008000"/>
              <a:chOff x="920563" y="1581759"/>
              <a:chExt cx="211631" cy="399899"/>
            </a:xfrm>
          </p:grpSpPr>
          <p:sp>
            <p:nvSpPr>
              <p:cNvPr id="578" name="Rectangle: Rounded Corners 577">
                <a:extLst>
                  <a:ext uri="{FF2B5EF4-FFF2-40B4-BE49-F238E27FC236}">
                    <a16:creationId xmlns:a16="http://schemas.microsoft.com/office/drawing/2014/main" id="{5E42B05A-D2FC-FD76-7300-D14B3A096DA0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77D96509-0E17-9E0A-A221-8421A66AECB6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B04AAAE6-89AF-8838-C9EB-FC80FEC49DB4}"/>
                </a:ext>
              </a:extLst>
            </p:cNvPr>
            <p:cNvGrpSpPr/>
            <p:nvPr/>
          </p:nvGrpSpPr>
          <p:grpSpPr>
            <a:xfrm>
              <a:off x="8053118" y="2708562"/>
              <a:ext cx="603114" cy="1008000"/>
              <a:chOff x="920563" y="1581759"/>
              <a:chExt cx="211631" cy="399899"/>
            </a:xfrm>
          </p:grpSpPr>
          <p:sp>
            <p:nvSpPr>
              <p:cNvPr id="581" name="Rectangle: Rounded Corners 580">
                <a:extLst>
                  <a:ext uri="{FF2B5EF4-FFF2-40B4-BE49-F238E27FC236}">
                    <a16:creationId xmlns:a16="http://schemas.microsoft.com/office/drawing/2014/main" id="{72CC3B0D-6AA4-38F5-1611-9B65AE5DF4F0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DBAE681E-C786-73A6-7808-B9A59782C7C8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B9B80FDE-52AD-62EB-AE89-C2F9E1B9BB00}"/>
                </a:ext>
              </a:extLst>
            </p:cNvPr>
            <p:cNvGrpSpPr/>
            <p:nvPr/>
          </p:nvGrpSpPr>
          <p:grpSpPr>
            <a:xfrm>
              <a:off x="9484896" y="2860962"/>
              <a:ext cx="603114" cy="1008000"/>
              <a:chOff x="920563" y="1581759"/>
              <a:chExt cx="211631" cy="399899"/>
            </a:xfrm>
          </p:grpSpPr>
          <p:sp>
            <p:nvSpPr>
              <p:cNvPr id="584" name="Rectangle: Rounded Corners 583">
                <a:extLst>
                  <a:ext uri="{FF2B5EF4-FFF2-40B4-BE49-F238E27FC236}">
                    <a16:creationId xmlns:a16="http://schemas.microsoft.com/office/drawing/2014/main" id="{FEBDF096-5688-35BA-FF6A-210ABEC6DACD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2A29A60D-586D-8300-363E-8E54B0D5B7AB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6B56DB48-9744-777C-C277-F328F6226755}"/>
                </a:ext>
              </a:extLst>
            </p:cNvPr>
            <p:cNvGrpSpPr/>
            <p:nvPr/>
          </p:nvGrpSpPr>
          <p:grpSpPr>
            <a:xfrm>
              <a:off x="9165052" y="2860962"/>
              <a:ext cx="603114" cy="1008000"/>
              <a:chOff x="920563" y="1581759"/>
              <a:chExt cx="211631" cy="399899"/>
            </a:xfrm>
          </p:grpSpPr>
          <p:sp>
            <p:nvSpPr>
              <p:cNvPr id="587" name="Rectangle: Rounded Corners 586">
                <a:extLst>
                  <a:ext uri="{FF2B5EF4-FFF2-40B4-BE49-F238E27FC236}">
                    <a16:creationId xmlns:a16="http://schemas.microsoft.com/office/drawing/2014/main" id="{C8410625-51D0-247C-CABC-F00377CDF11F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0C615E75-B96D-F0D5-FBB5-A8D6A51F9704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7E8AD117-80A7-3FBC-BFE6-6C680FF06735}"/>
                </a:ext>
              </a:extLst>
            </p:cNvPr>
            <p:cNvGrpSpPr/>
            <p:nvPr/>
          </p:nvGrpSpPr>
          <p:grpSpPr>
            <a:xfrm>
              <a:off x="8845208" y="2860962"/>
              <a:ext cx="603114" cy="1008000"/>
              <a:chOff x="920563" y="1581759"/>
              <a:chExt cx="211631" cy="399899"/>
            </a:xfrm>
          </p:grpSpPr>
          <p:sp>
            <p:nvSpPr>
              <p:cNvPr id="590" name="Rectangle: Rounded Corners 589">
                <a:extLst>
                  <a:ext uri="{FF2B5EF4-FFF2-40B4-BE49-F238E27FC236}">
                    <a16:creationId xmlns:a16="http://schemas.microsoft.com/office/drawing/2014/main" id="{CCD3320E-1B00-76AC-8695-2611CA44505B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112A228E-0EF8-B448-B112-E3DE906DFF88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0267FC6A-F549-4088-CE5E-50CF569F1178}"/>
                </a:ext>
              </a:extLst>
            </p:cNvPr>
            <p:cNvGrpSpPr/>
            <p:nvPr/>
          </p:nvGrpSpPr>
          <p:grpSpPr>
            <a:xfrm>
              <a:off x="8525363" y="2860962"/>
              <a:ext cx="603114" cy="1008000"/>
              <a:chOff x="920563" y="1581759"/>
              <a:chExt cx="211631" cy="399899"/>
            </a:xfrm>
          </p:grpSpPr>
          <p:sp>
            <p:nvSpPr>
              <p:cNvPr id="593" name="Rectangle: Rounded Corners 592">
                <a:extLst>
                  <a:ext uri="{FF2B5EF4-FFF2-40B4-BE49-F238E27FC236}">
                    <a16:creationId xmlns:a16="http://schemas.microsoft.com/office/drawing/2014/main" id="{26E84CE7-868D-033E-0BCF-CB05C497FEC4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5FBDB5FD-C037-3DF7-CF12-A5788DAEA1C0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5" name="Group 594">
              <a:extLst>
                <a:ext uri="{FF2B5EF4-FFF2-40B4-BE49-F238E27FC236}">
                  <a16:creationId xmlns:a16="http://schemas.microsoft.com/office/drawing/2014/main" id="{328A54AC-A8C7-3EB2-58E4-BC3675047109}"/>
                </a:ext>
              </a:extLst>
            </p:cNvPr>
            <p:cNvGrpSpPr/>
            <p:nvPr/>
          </p:nvGrpSpPr>
          <p:grpSpPr>
            <a:xfrm>
              <a:off x="8205518" y="2860962"/>
              <a:ext cx="603114" cy="1008000"/>
              <a:chOff x="920563" y="1581759"/>
              <a:chExt cx="211631" cy="399899"/>
            </a:xfrm>
          </p:grpSpPr>
          <p:sp>
            <p:nvSpPr>
              <p:cNvPr id="596" name="Rectangle: Rounded Corners 595">
                <a:extLst>
                  <a:ext uri="{FF2B5EF4-FFF2-40B4-BE49-F238E27FC236}">
                    <a16:creationId xmlns:a16="http://schemas.microsoft.com/office/drawing/2014/main" id="{8BF50AA2-FA31-47F7-5B2B-DC72CCF58417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576AF9E6-E199-6A5D-A7A9-F2594E439E48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22140A8F-DEF5-2B36-2E7F-2CB898049067}"/>
                </a:ext>
              </a:extLst>
            </p:cNvPr>
            <p:cNvGrpSpPr/>
            <p:nvPr/>
          </p:nvGrpSpPr>
          <p:grpSpPr>
            <a:xfrm>
              <a:off x="9637296" y="3013362"/>
              <a:ext cx="603114" cy="1008000"/>
              <a:chOff x="920563" y="1581759"/>
              <a:chExt cx="211631" cy="399899"/>
            </a:xfrm>
          </p:grpSpPr>
          <p:sp>
            <p:nvSpPr>
              <p:cNvPr id="599" name="Rectangle: Rounded Corners 598">
                <a:extLst>
                  <a:ext uri="{FF2B5EF4-FFF2-40B4-BE49-F238E27FC236}">
                    <a16:creationId xmlns:a16="http://schemas.microsoft.com/office/drawing/2014/main" id="{8E9B7466-B88E-3E43-5152-7E250516048D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2A116152-D95F-37DB-EEEC-A052EA19B971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4F670EE3-ED23-63F8-AD65-A465FAFD4DDD}"/>
                </a:ext>
              </a:extLst>
            </p:cNvPr>
            <p:cNvGrpSpPr/>
            <p:nvPr/>
          </p:nvGrpSpPr>
          <p:grpSpPr>
            <a:xfrm>
              <a:off x="9317452" y="3013362"/>
              <a:ext cx="603114" cy="1008000"/>
              <a:chOff x="920563" y="1581759"/>
              <a:chExt cx="211631" cy="399899"/>
            </a:xfrm>
          </p:grpSpPr>
          <p:sp>
            <p:nvSpPr>
              <p:cNvPr id="602" name="Rectangle: Rounded Corners 601">
                <a:extLst>
                  <a:ext uri="{FF2B5EF4-FFF2-40B4-BE49-F238E27FC236}">
                    <a16:creationId xmlns:a16="http://schemas.microsoft.com/office/drawing/2014/main" id="{F69F8AF5-B9BD-352D-457B-F29A5570EE67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77F00657-A2DF-9EB4-E528-B0FFF4E2F95C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ED7D31"/>
              </a:solidFill>
              <a:ln w="3810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EF01B4DE-F6FA-2EB6-8455-5C1A64B4A26C}"/>
                </a:ext>
              </a:extLst>
            </p:cNvPr>
            <p:cNvGrpSpPr/>
            <p:nvPr/>
          </p:nvGrpSpPr>
          <p:grpSpPr>
            <a:xfrm>
              <a:off x="8997608" y="3013362"/>
              <a:ext cx="603114" cy="1008000"/>
              <a:chOff x="920563" y="1581759"/>
              <a:chExt cx="211631" cy="399899"/>
            </a:xfrm>
          </p:grpSpPr>
          <p:sp>
            <p:nvSpPr>
              <p:cNvPr id="605" name="Rectangle: Rounded Corners 604">
                <a:extLst>
                  <a:ext uri="{FF2B5EF4-FFF2-40B4-BE49-F238E27FC236}">
                    <a16:creationId xmlns:a16="http://schemas.microsoft.com/office/drawing/2014/main" id="{31334FDF-5B3B-8A4C-55EF-4985E2612718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008FB548-7198-15AD-3F56-205E6A579E64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7" name="Group 606">
              <a:extLst>
                <a:ext uri="{FF2B5EF4-FFF2-40B4-BE49-F238E27FC236}">
                  <a16:creationId xmlns:a16="http://schemas.microsoft.com/office/drawing/2014/main" id="{2A62C565-1188-7C69-C757-5EB6BCA6476E}"/>
                </a:ext>
              </a:extLst>
            </p:cNvPr>
            <p:cNvGrpSpPr/>
            <p:nvPr/>
          </p:nvGrpSpPr>
          <p:grpSpPr>
            <a:xfrm>
              <a:off x="8677763" y="3013362"/>
              <a:ext cx="603114" cy="1008000"/>
              <a:chOff x="920563" y="1581759"/>
              <a:chExt cx="211631" cy="399899"/>
            </a:xfrm>
          </p:grpSpPr>
          <p:sp>
            <p:nvSpPr>
              <p:cNvPr id="608" name="Rectangle: Rounded Corners 607">
                <a:extLst>
                  <a:ext uri="{FF2B5EF4-FFF2-40B4-BE49-F238E27FC236}">
                    <a16:creationId xmlns:a16="http://schemas.microsoft.com/office/drawing/2014/main" id="{F47C64BB-B053-D666-E018-09219D87A7EC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FFA87371-62E6-29F1-3B25-49D1E597BAED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10" name="Group 609">
              <a:extLst>
                <a:ext uri="{FF2B5EF4-FFF2-40B4-BE49-F238E27FC236}">
                  <a16:creationId xmlns:a16="http://schemas.microsoft.com/office/drawing/2014/main" id="{A51F4E2E-5A5D-9480-5051-FAFB04F9A67F}"/>
                </a:ext>
              </a:extLst>
            </p:cNvPr>
            <p:cNvGrpSpPr/>
            <p:nvPr/>
          </p:nvGrpSpPr>
          <p:grpSpPr>
            <a:xfrm>
              <a:off x="8357918" y="3013362"/>
              <a:ext cx="603114" cy="1008000"/>
              <a:chOff x="920563" y="1581759"/>
              <a:chExt cx="211631" cy="399899"/>
            </a:xfrm>
          </p:grpSpPr>
          <p:sp>
            <p:nvSpPr>
              <p:cNvPr id="611" name="Rectangle: Rounded Corners 610">
                <a:extLst>
                  <a:ext uri="{FF2B5EF4-FFF2-40B4-BE49-F238E27FC236}">
                    <a16:creationId xmlns:a16="http://schemas.microsoft.com/office/drawing/2014/main" id="{CF77AF4B-5EA3-6B1F-BF0A-08E92DF744CA}"/>
                  </a:ext>
                </a:extLst>
              </p:cNvPr>
              <p:cNvSpPr/>
              <p:nvPr/>
            </p:nvSpPr>
            <p:spPr>
              <a:xfrm>
                <a:off x="920563" y="1755968"/>
                <a:ext cx="211631" cy="225690"/>
              </a:xfrm>
              <a:prstGeom prst="round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2D0D62F3-57A4-B427-E67C-A96C842AB628}"/>
                  </a:ext>
                </a:extLst>
              </p:cNvPr>
              <p:cNvSpPr/>
              <p:nvPr/>
            </p:nvSpPr>
            <p:spPr>
              <a:xfrm>
                <a:off x="935089" y="1581759"/>
                <a:ext cx="182578" cy="194707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20" name="TextBox 619">
            <a:extLst>
              <a:ext uri="{FF2B5EF4-FFF2-40B4-BE49-F238E27FC236}">
                <a16:creationId xmlns:a16="http://schemas.microsoft.com/office/drawing/2014/main" id="{4545BE6A-8ED5-507B-0E57-67562F5692C1}"/>
              </a:ext>
            </a:extLst>
          </p:cNvPr>
          <p:cNvSpPr txBox="1"/>
          <p:nvPr/>
        </p:nvSpPr>
        <p:spPr>
          <a:xfrm>
            <a:off x="2134408" y="4594281"/>
            <a:ext cx="2566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Calibri" panose="020F0502020204030204"/>
              </a:rPr>
              <a:t>13 online sessions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7373DE5F-4B75-D044-A212-B3362E4CB45C}"/>
              </a:ext>
            </a:extLst>
          </p:cNvPr>
          <p:cNvSpPr txBox="1"/>
          <p:nvPr/>
        </p:nvSpPr>
        <p:spPr>
          <a:xfrm>
            <a:off x="1845498" y="5191958"/>
            <a:ext cx="32161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kern="0" dirty="0">
                <a:solidFill>
                  <a:srgbClr val="374D81"/>
                </a:solidFill>
                <a:latin typeface="Calibri" panose="020F0502020204030204"/>
              </a:rPr>
              <a:t>6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Calibri" panose="020F0502020204030204"/>
              </a:rPr>
              <a:t> with people with pain</a:t>
            </a:r>
          </a:p>
          <a:p>
            <a:pPr marR="0" lvl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Calibri" panose="020F0502020204030204"/>
              </a:rPr>
              <a:t>4 with stakeholders</a:t>
            </a:r>
          </a:p>
          <a:p>
            <a:pPr marR="0" lvl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kern="0" dirty="0">
                <a:solidFill>
                  <a:srgbClr val="374D81"/>
                </a:solidFill>
                <a:latin typeface="Calibri" panose="020F0502020204030204"/>
              </a:rPr>
              <a:t>3 interviews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id="{C9360BB6-AA55-AB29-7976-D9EB4987AD21}"/>
              </a:ext>
            </a:extLst>
          </p:cNvPr>
          <p:cNvSpPr txBox="1"/>
          <p:nvPr/>
        </p:nvSpPr>
        <p:spPr>
          <a:xfrm>
            <a:off x="7230927" y="5191958"/>
            <a:ext cx="2797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kern="0" dirty="0">
                <a:solidFill>
                  <a:srgbClr val="374D81"/>
                </a:solidFill>
                <a:latin typeface="Calibri" panose="020F0502020204030204"/>
              </a:rPr>
              <a:t>32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Calibri" panose="020F0502020204030204"/>
              </a:rPr>
              <a:t>people with pain</a:t>
            </a:r>
          </a:p>
          <a:p>
            <a:pPr marR="0" lvl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Calibri" panose="020F0502020204030204"/>
              </a:rPr>
              <a:t>18 stakeholders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867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620" grpId="0"/>
      <p:bldP spid="621" grpId="0"/>
      <p:bldP spid="6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8">
            <a:extLst>
              <a:ext uri="{FF2B5EF4-FFF2-40B4-BE49-F238E27FC236}">
                <a16:creationId xmlns:a16="http://schemas.microsoft.com/office/drawing/2014/main" id="{26ECE390-72B1-9423-B3AB-F135558FE6EC}"/>
              </a:ext>
            </a:extLst>
          </p:cNvPr>
          <p:cNvSpPr/>
          <p:nvPr/>
        </p:nvSpPr>
        <p:spPr>
          <a:xfrm>
            <a:off x="6183802" y="1005671"/>
            <a:ext cx="1883090" cy="880111"/>
          </a:xfrm>
          <a:prstGeom prst="wedgeRoundRectCallout">
            <a:avLst>
              <a:gd name="adj1" fmla="val -54054"/>
              <a:gd name="adj2" fmla="val 334162"/>
              <a:gd name="adj3" fmla="val 16667"/>
            </a:avLst>
          </a:prstGeom>
          <a:solidFill>
            <a:srgbClr val="DAE3F3"/>
          </a:solidFill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b="1" kern="0" dirty="0">
                <a:solidFill>
                  <a:srgbClr val="444444"/>
                </a:solidFill>
                <a:latin typeface="Calibri" panose="020F0502020204030204"/>
              </a:rPr>
              <a:t>Being believed</a:t>
            </a:r>
          </a:p>
        </p:txBody>
      </p:sp>
      <p:sp>
        <p:nvSpPr>
          <p:cNvPr id="10" name="Rounded Rectangle 68">
            <a:extLst>
              <a:ext uri="{FF2B5EF4-FFF2-40B4-BE49-F238E27FC236}">
                <a16:creationId xmlns:a16="http://schemas.microsoft.com/office/drawing/2014/main" id="{57F6604C-957C-4D15-8BBE-0B3C7A4192B8}"/>
              </a:ext>
            </a:extLst>
          </p:cNvPr>
          <p:cNvSpPr/>
          <p:nvPr/>
        </p:nvSpPr>
        <p:spPr>
          <a:xfrm>
            <a:off x="6093865" y="2340030"/>
            <a:ext cx="1620000" cy="540000"/>
          </a:xfrm>
          <a:prstGeom prst="wedgeRoundRectCallout">
            <a:avLst>
              <a:gd name="adj1" fmla="val -15149"/>
              <a:gd name="adj2" fmla="val 286514"/>
              <a:gd name="adj3" fmla="val 16667"/>
            </a:avLst>
          </a:prstGeom>
          <a:solidFill>
            <a:srgbClr val="ED7D31"/>
          </a:solidFill>
          <a:ln w="381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b="1" kern="0" dirty="0">
                <a:solidFill>
                  <a:prstClr val="white"/>
                </a:solidFill>
                <a:latin typeface="Calibri" panose="020F0502020204030204"/>
              </a:rPr>
              <a:t>Medication</a:t>
            </a:r>
          </a:p>
        </p:txBody>
      </p:sp>
      <p:sp>
        <p:nvSpPr>
          <p:cNvPr id="5" name="Rounded Rectangle 68">
            <a:extLst>
              <a:ext uri="{FF2B5EF4-FFF2-40B4-BE49-F238E27FC236}">
                <a16:creationId xmlns:a16="http://schemas.microsoft.com/office/drawing/2014/main" id="{2CBB26F1-81C5-178A-3857-CE0F960C5D53}"/>
              </a:ext>
            </a:extLst>
          </p:cNvPr>
          <p:cNvSpPr/>
          <p:nvPr/>
        </p:nvSpPr>
        <p:spPr>
          <a:xfrm>
            <a:off x="3635365" y="984895"/>
            <a:ext cx="1883089" cy="717069"/>
          </a:xfrm>
          <a:prstGeom prst="wedgeRoundRectCallout">
            <a:avLst>
              <a:gd name="adj1" fmla="val 44084"/>
              <a:gd name="adj2" fmla="val 375790"/>
              <a:gd name="adj3" fmla="val 16667"/>
            </a:avLst>
          </a:prstGeom>
          <a:solidFill>
            <a:srgbClr val="ED7D31"/>
          </a:solidFill>
          <a:ln w="381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sz="1600" b="1" kern="0" dirty="0">
                <a:solidFill>
                  <a:prstClr val="white"/>
                </a:solidFill>
                <a:latin typeface="Calibri" panose="020F0502020204030204"/>
              </a:rPr>
              <a:t>Disclosure</a:t>
            </a:r>
          </a:p>
        </p:txBody>
      </p:sp>
      <p:sp>
        <p:nvSpPr>
          <p:cNvPr id="28" name="Rounded Rectangle 68">
            <a:extLst>
              <a:ext uri="{FF2B5EF4-FFF2-40B4-BE49-F238E27FC236}">
                <a16:creationId xmlns:a16="http://schemas.microsoft.com/office/drawing/2014/main" id="{7C17EA5D-E39D-C000-59A4-D1B6F3265084}"/>
              </a:ext>
            </a:extLst>
          </p:cNvPr>
          <p:cNvSpPr/>
          <p:nvPr/>
        </p:nvSpPr>
        <p:spPr>
          <a:xfrm>
            <a:off x="3309409" y="2164501"/>
            <a:ext cx="1906225" cy="891058"/>
          </a:xfrm>
          <a:prstGeom prst="wedgeRoundRectCallout">
            <a:avLst>
              <a:gd name="adj1" fmla="val -9503"/>
              <a:gd name="adj2" fmla="val 181335"/>
              <a:gd name="adj3" fmla="val 16667"/>
            </a:avLst>
          </a:prstGeom>
          <a:solidFill>
            <a:srgbClr val="DAE3F3"/>
          </a:solidFill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444444"/>
                </a:solidFill>
                <a:latin typeface="Calibri" panose="020F0502020204030204"/>
              </a:rPr>
              <a:t>Cognitive issues (inc. fatigue)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ounded Rectangle 68">
            <a:extLst>
              <a:ext uri="{FF2B5EF4-FFF2-40B4-BE49-F238E27FC236}">
                <a16:creationId xmlns:a16="http://schemas.microsoft.com/office/drawing/2014/main" id="{C932060C-20B7-1CDD-B43B-004B7B28C27C}"/>
              </a:ext>
            </a:extLst>
          </p:cNvPr>
          <p:cNvSpPr/>
          <p:nvPr/>
        </p:nvSpPr>
        <p:spPr>
          <a:xfrm>
            <a:off x="8774201" y="496627"/>
            <a:ext cx="2277007" cy="1091318"/>
          </a:xfrm>
          <a:prstGeom prst="wedgeRoundRectCallout">
            <a:avLst>
              <a:gd name="adj1" fmla="val -79014"/>
              <a:gd name="adj2" fmla="val 290986"/>
              <a:gd name="adj3" fmla="val 16667"/>
            </a:avLst>
          </a:prstGeom>
          <a:solidFill>
            <a:srgbClr val="ED7D31"/>
          </a:solidFill>
          <a:ln w="381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sz="1600" b="1" kern="0" dirty="0">
                <a:solidFill>
                  <a:prstClr val="white"/>
                </a:solidFill>
                <a:latin typeface="Calibri" panose="020F0502020204030204"/>
              </a:rPr>
              <a:t>Job modifications &amp; r</a:t>
            </a:r>
            <a:r>
              <a:rPr lang="en-GB" sz="1600" b="1" kern="0" dirty="0" err="1">
                <a:solidFill>
                  <a:prstClr val="white"/>
                </a:solidFill>
                <a:latin typeface="Calibri" panose="020F0502020204030204"/>
              </a:rPr>
              <a:t>elationship</a:t>
            </a:r>
            <a:r>
              <a:rPr lang="en-GB" sz="1600" b="1" kern="0" dirty="0">
                <a:solidFill>
                  <a:prstClr val="white"/>
                </a:solidFill>
                <a:latin typeface="Calibri" panose="020F0502020204030204"/>
              </a:rPr>
              <a:t> with line manager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2827B39-575B-0DDA-FA93-E0CF54E8477D}"/>
              </a:ext>
            </a:extLst>
          </p:cNvPr>
          <p:cNvGrpSpPr/>
          <p:nvPr/>
        </p:nvGrpSpPr>
        <p:grpSpPr>
          <a:xfrm>
            <a:off x="8896609" y="4380352"/>
            <a:ext cx="825413" cy="1379534"/>
            <a:chOff x="920563" y="1581759"/>
            <a:chExt cx="211631" cy="399899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46C7124B-1BA8-F0C0-F761-D2D325424E39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ED7D31"/>
            </a:solidFill>
            <a:ln w="381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EB964D8-33EA-34C5-5FFF-E1531D382E71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ED7D31"/>
            </a:solidFill>
            <a:ln w="381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4FDB28E-4077-0A98-DC62-E4D8466E87B6}"/>
              </a:ext>
            </a:extLst>
          </p:cNvPr>
          <p:cNvGrpSpPr/>
          <p:nvPr/>
        </p:nvGrpSpPr>
        <p:grpSpPr>
          <a:xfrm>
            <a:off x="7610331" y="4380352"/>
            <a:ext cx="825413" cy="1379534"/>
            <a:chOff x="920563" y="1581759"/>
            <a:chExt cx="211631" cy="399899"/>
          </a:xfrm>
        </p:grpSpPr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B4FFFBF8-C13C-E89E-FF53-ADE441ECF132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ED7D31"/>
            </a:solidFill>
            <a:ln w="381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9236C4D0-B599-F0DD-21E7-B628CF2631D7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ED7D31"/>
            </a:solidFill>
            <a:ln w="381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C95CA0C-8987-F13C-3FD3-501634C664E9}"/>
              </a:ext>
            </a:extLst>
          </p:cNvPr>
          <p:cNvGrpSpPr/>
          <p:nvPr/>
        </p:nvGrpSpPr>
        <p:grpSpPr>
          <a:xfrm>
            <a:off x="6324053" y="4380352"/>
            <a:ext cx="825413" cy="1379534"/>
            <a:chOff x="920563" y="1581759"/>
            <a:chExt cx="211631" cy="399899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2FAE71DC-9902-6407-F230-0AD03C805A7C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ED7D31"/>
            </a:solidFill>
            <a:ln w="381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EED7BE0-CCF2-7970-1C2E-71374551879B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ED7D31"/>
            </a:solidFill>
            <a:ln w="381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A90CFA7-C41B-E2B1-CF97-DC70218F35D4}"/>
              </a:ext>
            </a:extLst>
          </p:cNvPr>
          <p:cNvGrpSpPr/>
          <p:nvPr/>
        </p:nvGrpSpPr>
        <p:grpSpPr>
          <a:xfrm>
            <a:off x="5037775" y="4380352"/>
            <a:ext cx="825413" cy="1379534"/>
            <a:chOff x="920563" y="1581759"/>
            <a:chExt cx="211631" cy="399899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703F8520-6E56-588C-6A4E-0B55F26342B1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ED7D31"/>
            </a:solidFill>
            <a:ln w="381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FCAF52F-89E5-D123-CCFE-469AC6535452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ED7D31"/>
            </a:solidFill>
            <a:ln w="381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51035AB-2032-D830-9DE3-EE13AE278F37}"/>
              </a:ext>
            </a:extLst>
          </p:cNvPr>
          <p:cNvGrpSpPr/>
          <p:nvPr/>
        </p:nvGrpSpPr>
        <p:grpSpPr>
          <a:xfrm>
            <a:off x="3751497" y="4380352"/>
            <a:ext cx="825413" cy="1379534"/>
            <a:chOff x="920563" y="1581759"/>
            <a:chExt cx="211631" cy="399899"/>
          </a:xfrm>
        </p:grpSpPr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4BE1C729-4F4A-900C-AEEC-18E33ED77050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ED7D31"/>
            </a:solidFill>
            <a:ln w="381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DF52DFC-E9B2-4995-0EB0-EBC55CBFB439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ED7D31"/>
            </a:solidFill>
            <a:ln w="381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ounded Rectangle 68">
            <a:extLst>
              <a:ext uri="{FF2B5EF4-FFF2-40B4-BE49-F238E27FC236}">
                <a16:creationId xmlns:a16="http://schemas.microsoft.com/office/drawing/2014/main" id="{92DB9D8E-EF5C-7638-E57E-E154050074B4}"/>
              </a:ext>
            </a:extLst>
          </p:cNvPr>
          <p:cNvSpPr/>
          <p:nvPr/>
        </p:nvSpPr>
        <p:spPr>
          <a:xfrm>
            <a:off x="9039043" y="2042933"/>
            <a:ext cx="1600670" cy="540000"/>
          </a:xfrm>
          <a:prstGeom prst="wedgeRoundRectCallout">
            <a:avLst>
              <a:gd name="adj1" fmla="val -61579"/>
              <a:gd name="adj2" fmla="val 391760"/>
              <a:gd name="adj3" fmla="val 16667"/>
            </a:avLst>
          </a:prstGeom>
          <a:solidFill>
            <a:srgbClr val="DAE3F3"/>
          </a:solidFill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b="1" kern="0" dirty="0">
                <a:solidFill>
                  <a:srgbClr val="444444"/>
                </a:solidFill>
                <a:latin typeface="Calibri" panose="020F0502020204030204"/>
              </a:rPr>
              <a:t>Commuting</a:t>
            </a:r>
          </a:p>
        </p:txBody>
      </p:sp>
      <p:sp>
        <p:nvSpPr>
          <p:cNvPr id="7" name="Rounded Rectangle 68">
            <a:extLst>
              <a:ext uri="{FF2B5EF4-FFF2-40B4-BE49-F238E27FC236}">
                <a16:creationId xmlns:a16="http://schemas.microsoft.com/office/drawing/2014/main" id="{94B74439-4992-C829-8C0E-0FF669A16CFB}"/>
              </a:ext>
            </a:extLst>
          </p:cNvPr>
          <p:cNvSpPr/>
          <p:nvPr/>
        </p:nvSpPr>
        <p:spPr>
          <a:xfrm>
            <a:off x="9665363" y="2983621"/>
            <a:ext cx="1783411" cy="750478"/>
          </a:xfrm>
          <a:prstGeom prst="wedgeRoundRectCallout">
            <a:avLst>
              <a:gd name="adj1" fmla="val -51644"/>
              <a:gd name="adj2" fmla="val 123550"/>
              <a:gd name="adj3" fmla="val 16667"/>
            </a:avLst>
          </a:prstGeom>
          <a:solidFill>
            <a:srgbClr val="ED7D31"/>
          </a:solidFill>
          <a:ln w="381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sz="2000" b="1" kern="0" dirty="0">
                <a:solidFill>
                  <a:prstClr val="white"/>
                </a:solidFill>
                <a:latin typeface="Calibri" panose="020F0502020204030204"/>
              </a:rPr>
              <a:t>Beliefs</a:t>
            </a:r>
          </a:p>
        </p:txBody>
      </p:sp>
      <p:sp>
        <p:nvSpPr>
          <p:cNvPr id="9" name="Rounded Rectangle 68">
            <a:extLst>
              <a:ext uri="{FF2B5EF4-FFF2-40B4-BE49-F238E27FC236}">
                <a16:creationId xmlns:a16="http://schemas.microsoft.com/office/drawing/2014/main" id="{EC6F01B7-A4DD-89B2-A060-4A6A1F8A6BB0}"/>
              </a:ext>
            </a:extLst>
          </p:cNvPr>
          <p:cNvSpPr/>
          <p:nvPr/>
        </p:nvSpPr>
        <p:spPr>
          <a:xfrm>
            <a:off x="6805674" y="3265594"/>
            <a:ext cx="1883090" cy="686712"/>
          </a:xfrm>
          <a:prstGeom prst="wedgeRoundRectCallout">
            <a:avLst>
              <a:gd name="adj1" fmla="val -22962"/>
              <a:gd name="adj2" fmla="val 138260"/>
              <a:gd name="adj3" fmla="val 16667"/>
            </a:avLst>
          </a:prstGeom>
          <a:solidFill>
            <a:srgbClr val="DAE3F3"/>
          </a:solidFill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sz="1600" b="1" kern="0" dirty="0">
                <a:solidFill>
                  <a:srgbClr val="444444"/>
                </a:solidFill>
                <a:latin typeface="Calibri" panose="020F0502020204030204"/>
              </a:rPr>
              <a:t>Impacts outside of work</a:t>
            </a:r>
          </a:p>
        </p:txBody>
      </p:sp>
      <p:sp>
        <p:nvSpPr>
          <p:cNvPr id="11" name="Rounded Rectangle 68">
            <a:extLst>
              <a:ext uri="{FF2B5EF4-FFF2-40B4-BE49-F238E27FC236}">
                <a16:creationId xmlns:a16="http://schemas.microsoft.com/office/drawing/2014/main" id="{9D448598-4C13-0E87-3DBD-48643F677F67}"/>
              </a:ext>
            </a:extLst>
          </p:cNvPr>
          <p:cNvSpPr/>
          <p:nvPr/>
        </p:nvSpPr>
        <p:spPr>
          <a:xfrm>
            <a:off x="10284720" y="3922386"/>
            <a:ext cx="1620000" cy="637811"/>
          </a:xfrm>
          <a:prstGeom prst="wedgeRoundRectCallout">
            <a:avLst>
              <a:gd name="adj1" fmla="val -47291"/>
              <a:gd name="adj2" fmla="val 118990"/>
              <a:gd name="adj3" fmla="val 16667"/>
            </a:avLst>
          </a:prstGeom>
          <a:solidFill>
            <a:srgbClr val="DAE3F3"/>
          </a:solidFill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sz="1600" b="1" kern="0" dirty="0">
                <a:solidFill>
                  <a:srgbClr val="444444"/>
                </a:solidFill>
                <a:latin typeface="Calibri" panose="020F0502020204030204"/>
              </a:rPr>
              <a:t>Good parts of work</a:t>
            </a:r>
          </a:p>
        </p:txBody>
      </p:sp>
      <p:sp>
        <p:nvSpPr>
          <p:cNvPr id="12" name="Rounded Rectangle 68">
            <a:extLst>
              <a:ext uri="{FF2B5EF4-FFF2-40B4-BE49-F238E27FC236}">
                <a16:creationId xmlns:a16="http://schemas.microsoft.com/office/drawing/2014/main" id="{5B5D13DB-C047-A3E9-3F40-A14A50306D96}"/>
              </a:ext>
            </a:extLst>
          </p:cNvPr>
          <p:cNvSpPr/>
          <p:nvPr/>
        </p:nvSpPr>
        <p:spPr>
          <a:xfrm>
            <a:off x="1135994" y="960218"/>
            <a:ext cx="1620000" cy="812617"/>
          </a:xfrm>
          <a:prstGeom prst="wedgeRoundRectCallout">
            <a:avLst>
              <a:gd name="adj1" fmla="val 87548"/>
              <a:gd name="adj2" fmla="val 389986"/>
              <a:gd name="adj3" fmla="val 16667"/>
            </a:avLst>
          </a:prstGeom>
          <a:solidFill>
            <a:srgbClr val="DAE3F3"/>
          </a:solidFill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sz="1600" b="1" kern="0" dirty="0">
                <a:solidFill>
                  <a:srgbClr val="444444"/>
                </a:solidFill>
                <a:latin typeface="Calibri" panose="020F0502020204030204"/>
              </a:rPr>
              <a:t>Hidden disability</a:t>
            </a:r>
          </a:p>
        </p:txBody>
      </p:sp>
      <p:sp>
        <p:nvSpPr>
          <p:cNvPr id="26" name="Rounded Rectangle 68">
            <a:extLst>
              <a:ext uri="{FF2B5EF4-FFF2-40B4-BE49-F238E27FC236}">
                <a16:creationId xmlns:a16="http://schemas.microsoft.com/office/drawing/2014/main" id="{40A8ACD8-A2ED-52A0-14BE-CECBF6D17D97}"/>
              </a:ext>
            </a:extLst>
          </p:cNvPr>
          <p:cNvSpPr/>
          <p:nvPr/>
        </p:nvSpPr>
        <p:spPr>
          <a:xfrm>
            <a:off x="728507" y="2280310"/>
            <a:ext cx="1736712" cy="775248"/>
          </a:xfrm>
          <a:prstGeom prst="wedgeRoundRectCallout">
            <a:avLst>
              <a:gd name="adj1" fmla="val 57696"/>
              <a:gd name="adj2" fmla="val 177016"/>
              <a:gd name="adj3" fmla="val 16667"/>
            </a:avLst>
          </a:prstGeom>
          <a:solidFill>
            <a:srgbClr val="ED7D31"/>
          </a:solidFill>
          <a:ln w="381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b="1" kern="0" dirty="0">
                <a:solidFill>
                  <a:prstClr val="white"/>
                </a:solidFill>
                <a:latin typeface="Calibri" panose="020F0502020204030204"/>
              </a:rPr>
              <a:t>Fluctuating pain</a:t>
            </a:r>
          </a:p>
        </p:txBody>
      </p:sp>
      <p:sp>
        <p:nvSpPr>
          <p:cNvPr id="27" name="Rounded Rectangle 68">
            <a:extLst>
              <a:ext uri="{FF2B5EF4-FFF2-40B4-BE49-F238E27FC236}">
                <a16:creationId xmlns:a16="http://schemas.microsoft.com/office/drawing/2014/main" id="{0F10468A-C099-90B4-3DF6-141D303DF81F}"/>
              </a:ext>
            </a:extLst>
          </p:cNvPr>
          <p:cNvSpPr/>
          <p:nvPr/>
        </p:nvSpPr>
        <p:spPr>
          <a:xfrm>
            <a:off x="267638" y="3736705"/>
            <a:ext cx="1736712" cy="645266"/>
          </a:xfrm>
          <a:prstGeom prst="wedgeRoundRectCallout">
            <a:avLst>
              <a:gd name="adj1" fmla="val 38094"/>
              <a:gd name="adj2" fmla="val 109327"/>
              <a:gd name="adj3" fmla="val 16667"/>
            </a:avLst>
          </a:prstGeom>
          <a:solidFill>
            <a:srgbClr val="DAE3F3"/>
          </a:solidFill>
          <a:ln w="381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sz="2000" b="1" kern="0" dirty="0">
                <a:solidFill>
                  <a:srgbClr val="444444"/>
                </a:solidFill>
                <a:latin typeface="Calibri" panose="020F0502020204030204"/>
              </a:rPr>
              <a:t>Role changes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8855160-42E1-2B31-3037-4019D39D73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256"/>
            <a:ext cx="10515600" cy="9419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Stage 2: Focus Groups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78ECBFD-3F6C-0BBB-803F-48D10625E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330FA4A-BE84-A191-C89D-4B54B878AE4E}"/>
              </a:ext>
            </a:extLst>
          </p:cNvPr>
          <p:cNvGrpSpPr/>
          <p:nvPr/>
        </p:nvGrpSpPr>
        <p:grpSpPr>
          <a:xfrm>
            <a:off x="2465219" y="4380352"/>
            <a:ext cx="825413" cy="1379534"/>
            <a:chOff x="920563" y="1581759"/>
            <a:chExt cx="211631" cy="3998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7CF900F-4D4E-AF6E-534F-BBD3BDE14E53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ED7D31"/>
            </a:solidFill>
            <a:ln w="381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56CF0B-0E4B-EB3C-6C63-C5356AD555D2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ED7D31"/>
            </a:solidFill>
            <a:ln w="381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88B834-62A9-77FE-1CB8-F0C4AA367607}"/>
              </a:ext>
            </a:extLst>
          </p:cNvPr>
          <p:cNvGrpSpPr/>
          <p:nvPr/>
        </p:nvGrpSpPr>
        <p:grpSpPr>
          <a:xfrm>
            <a:off x="1835331" y="4842888"/>
            <a:ext cx="825413" cy="1379534"/>
            <a:chOff x="920563" y="1581759"/>
            <a:chExt cx="211631" cy="39989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FA070C-1523-5D3E-550E-7DA2E38AFD23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9BF88F-A9D1-1288-BD62-A1EA57D0ED45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542CF24-8ABC-8136-5040-C4FBA8E77CB0}"/>
              </a:ext>
            </a:extLst>
          </p:cNvPr>
          <p:cNvGrpSpPr/>
          <p:nvPr/>
        </p:nvGrpSpPr>
        <p:grpSpPr>
          <a:xfrm>
            <a:off x="3112776" y="4842888"/>
            <a:ext cx="825413" cy="1379534"/>
            <a:chOff x="920563" y="1581759"/>
            <a:chExt cx="211631" cy="399899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A4BD6676-D2E4-4E0C-086C-404A754BD9D8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5B6A192-A585-D1D1-B381-58CE02D076C5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48FD116-39A2-BCCE-D1EE-25FA4DE23D5F}"/>
              </a:ext>
            </a:extLst>
          </p:cNvPr>
          <p:cNvGrpSpPr/>
          <p:nvPr/>
        </p:nvGrpSpPr>
        <p:grpSpPr>
          <a:xfrm>
            <a:off x="4390221" y="4842888"/>
            <a:ext cx="825413" cy="1379534"/>
            <a:chOff x="920563" y="1581759"/>
            <a:chExt cx="211631" cy="399899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9FE92DF4-3F15-8C32-7D6F-9D4037CCA01E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EF98221-2EFD-870C-2349-7E98976978AB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664EBAC-C760-D8C2-9B8B-CD614B895981}"/>
              </a:ext>
            </a:extLst>
          </p:cNvPr>
          <p:cNvGrpSpPr/>
          <p:nvPr/>
        </p:nvGrpSpPr>
        <p:grpSpPr>
          <a:xfrm>
            <a:off x="5667666" y="4842888"/>
            <a:ext cx="825413" cy="1379534"/>
            <a:chOff x="920563" y="1581759"/>
            <a:chExt cx="211631" cy="399899"/>
          </a:xfrm>
        </p:grpSpPr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D0F5C4AF-3C65-DA14-17D5-55C887E0BEF8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4229CD8-DA75-87E4-175A-A367F1041C86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FFFFBA3-44D9-AFA1-6E67-23E97821BB3E}"/>
              </a:ext>
            </a:extLst>
          </p:cNvPr>
          <p:cNvGrpSpPr/>
          <p:nvPr/>
        </p:nvGrpSpPr>
        <p:grpSpPr>
          <a:xfrm>
            <a:off x="6945111" y="4842888"/>
            <a:ext cx="825413" cy="1379534"/>
            <a:chOff x="920563" y="1581759"/>
            <a:chExt cx="211631" cy="399899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584137CA-63D9-E388-15A3-4737403A3264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55D70D1-CA0C-4D0E-4015-0D5FF12B9972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6268147-5B83-5B6A-1830-6FED4FE58F6D}"/>
              </a:ext>
            </a:extLst>
          </p:cNvPr>
          <p:cNvGrpSpPr/>
          <p:nvPr/>
        </p:nvGrpSpPr>
        <p:grpSpPr>
          <a:xfrm>
            <a:off x="8222556" y="4842888"/>
            <a:ext cx="825413" cy="1379534"/>
            <a:chOff x="920563" y="1581759"/>
            <a:chExt cx="211631" cy="399899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EC1E2ED0-2DC9-4D27-E95E-6645DFD36A0A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AE819D7-1BD9-B845-C0D1-EEA81C67319D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BD54008-301A-4D71-A0E7-AE0B224A6E73}"/>
              </a:ext>
            </a:extLst>
          </p:cNvPr>
          <p:cNvGrpSpPr/>
          <p:nvPr/>
        </p:nvGrpSpPr>
        <p:grpSpPr>
          <a:xfrm>
            <a:off x="9500001" y="4842888"/>
            <a:ext cx="825413" cy="1379534"/>
            <a:chOff x="920563" y="1581759"/>
            <a:chExt cx="211631" cy="399899"/>
          </a:xfrm>
        </p:grpSpPr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645EF8B1-9B4E-50BA-9D4E-DFE0B932EDA1}"/>
                </a:ext>
              </a:extLst>
            </p:cNvPr>
            <p:cNvSpPr/>
            <p:nvPr/>
          </p:nvSpPr>
          <p:spPr>
            <a:xfrm>
              <a:off x="920563" y="1755968"/>
              <a:ext cx="211631" cy="22569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07AABA3-E439-6829-156A-5BAE96630FAE}"/>
                </a:ext>
              </a:extLst>
            </p:cNvPr>
            <p:cNvSpPr/>
            <p:nvPr/>
          </p:nvSpPr>
          <p:spPr>
            <a:xfrm>
              <a:off x="935089" y="1581759"/>
              <a:ext cx="182578" cy="194707"/>
            </a:xfrm>
            <a:prstGeom prst="ellipse">
              <a:avLst/>
            </a:prstGeom>
            <a:solidFill>
              <a:srgbClr val="4472C4">
                <a:lumMod val="40000"/>
                <a:lumOff val="60000"/>
              </a:srgbClr>
            </a:solidFill>
            <a:ln w="381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ounded Rectangle 68">
            <a:extLst>
              <a:ext uri="{FF2B5EF4-FFF2-40B4-BE49-F238E27FC236}">
                <a16:creationId xmlns:a16="http://schemas.microsoft.com/office/drawing/2014/main" id="{B8F6D520-29B3-DCDA-CF52-8963969447CC}"/>
              </a:ext>
            </a:extLst>
          </p:cNvPr>
          <p:cNvSpPr/>
          <p:nvPr/>
        </p:nvSpPr>
        <p:spPr>
          <a:xfrm>
            <a:off x="3064542" y="3321554"/>
            <a:ext cx="2051730" cy="758313"/>
          </a:xfrm>
          <a:prstGeom prst="wedgeRoundRectCallout">
            <a:avLst>
              <a:gd name="adj1" fmla="val 31822"/>
              <a:gd name="adj2" fmla="val 118026"/>
              <a:gd name="adj3" fmla="val 16667"/>
            </a:avLst>
          </a:prstGeom>
          <a:solidFill>
            <a:srgbClr val="ED7D31"/>
          </a:solidFill>
          <a:ln w="3810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sz="1600" b="1" kern="0" dirty="0">
                <a:solidFill>
                  <a:prstClr val="white"/>
                </a:solidFill>
                <a:latin typeface="Calibri" panose="020F0502020204030204"/>
              </a:rPr>
              <a:t>Personal economic consequences</a:t>
            </a:r>
          </a:p>
        </p:txBody>
      </p:sp>
      <p:sp>
        <p:nvSpPr>
          <p:cNvPr id="23" name="Rounded Rectangle 68">
            <a:extLst>
              <a:ext uri="{FF2B5EF4-FFF2-40B4-BE49-F238E27FC236}">
                <a16:creationId xmlns:a16="http://schemas.microsoft.com/office/drawing/2014/main" id="{574306E4-52CB-26AC-D542-E1CE71ABC3E2}"/>
              </a:ext>
            </a:extLst>
          </p:cNvPr>
          <p:cNvSpPr/>
          <p:nvPr/>
        </p:nvSpPr>
        <p:spPr>
          <a:xfrm>
            <a:off x="8774201" y="496003"/>
            <a:ext cx="2277007" cy="1091318"/>
          </a:xfrm>
          <a:prstGeom prst="wedgeRoundRectCallout">
            <a:avLst>
              <a:gd name="adj1" fmla="val -14873"/>
              <a:gd name="adj2" fmla="val 23328"/>
              <a:gd name="adj3" fmla="val 16667"/>
            </a:avLst>
          </a:prstGeom>
          <a:solidFill>
            <a:srgbClr val="ED7D31"/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sz="1600" b="1" kern="0" dirty="0">
                <a:solidFill>
                  <a:prstClr val="white"/>
                </a:solidFill>
                <a:latin typeface="Calibri" panose="020F0502020204030204"/>
              </a:rPr>
              <a:t>Job modifications &amp; r</a:t>
            </a:r>
            <a:r>
              <a:rPr lang="en-GB" sz="1600" b="1" kern="0" dirty="0" err="1">
                <a:solidFill>
                  <a:prstClr val="white"/>
                </a:solidFill>
                <a:latin typeface="Calibri" panose="020F0502020204030204"/>
              </a:rPr>
              <a:t>elationship</a:t>
            </a:r>
            <a:r>
              <a:rPr lang="en-GB" sz="1600" b="1" kern="0" dirty="0">
                <a:solidFill>
                  <a:prstClr val="white"/>
                </a:solidFill>
                <a:latin typeface="Calibri" panose="020F0502020204030204"/>
              </a:rPr>
              <a:t> with line manager</a:t>
            </a:r>
          </a:p>
        </p:txBody>
      </p:sp>
      <p:sp>
        <p:nvSpPr>
          <p:cNvPr id="24" name="Rounded Rectangle 68">
            <a:extLst>
              <a:ext uri="{FF2B5EF4-FFF2-40B4-BE49-F238E27FC236}">
                <a16:creationId xmlns:a16="http://schemas.microsoft.com/office/drawing/2014/main" id="{41BAC485-1026-3AB5-EE11-50D021B59F2B}"/>
              </a:ext>
            </a:extLst>
          </p:cNvPr>
          <p:cNvSpPr/>
          <p:nvPr/>
        </p:nvSpPr>
        <p:spPr>
          <a:xfrm>
            <a:off x="728507" y="2280310"/>
            <a:ext cx="1736712" cy="775248"/>
          </a:xfrm>
          <a:prstGeom prst="wedgeRoundRectCallout">
            <a:avLst>
              <a:gd name="adj1" fmla="val 21864"/>
              <a:gd name="adj2" fmla="val 42685"/>
              <a:gd name="adj3" fmla="val 16667"/>
            </a:avLst>
          </a:prstGeom>
          <a:solidFill>
            <a:srgbClr val="ED7D31"/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b="1" kern="0" dirty="0">
                <a:solidFill>
                  <a:prstClr val="white"/>
                </a:solidFill>
                <a:latin typeface="Calibri" panose="020F0502020204030204"/>
              </a:rPr>
              <a:t>Fluctuating pain</a:t>
            </a:r>
          </a:p>
        </p:txBody>
      </p:sp>
      <p:sp>
        <p:nvSpPr>
          <p:cNvPr id="25" name="Rounded Rectangle 68">
            <a:extLst>
              <a:ext uri="{FF2B5EF4-FFF2-40B4-BE49-F238E27FC236}">
                <a16:creationId xmlns:a16="http://schemas.microsoft.com/office/drawing/2014/main" id="{77DA8B87-91E6-5112-44A6-7372CF627F72}"/>
              </a:ext>
            </a:extLst>
          </p:cNvPr>
          <p:cNvSpPr/>
          <p:nvPr/>
        </p:nvSpPr>
        <p:spPr>
          <a:xfrm>
            <a:off x="3064542" y="3323029"/>
            <a:ext cx="2051730" cy="758313"/>
          </a:xfrm>
          <a:prstGeom prst="wedgeRoundRectCallout">
            <a:avLst>
              <a:gd name="adj1" fmla="val 20061"/>
              <a:gd name="adj2" fmla="val 44336"/>
              <a:gd name="adj3" fmla="val 16667"/>
            </a:avLst>
          </a:prstGeom>
          <a:solidFill>
            <a:srgbClr val="ED7D31"/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GB" sz="1600" b="1" kern="0" dirty="0">
                <a:solidFill>
                  <a:prstClr val="white"/>
                </a:solidFill>
                <a:latin typeface="Calibri" panose="020F0502020204030204"/>
              </a:rPr>
              <a:t>Personal economic consequences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174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" grpId="0" animBg="1"/>
      <p:bldP spid="28" grpId="0" animBg="1"/>
      <p:bldP spid="13" grpId="0" animBg="1"/>
      <p:bldP spid="3" grpId="0" animBg="1"/>
      <p:bldP spid="7" grpId="0" animBg="1"/>
      <p:bldP spid="9" grpId="0" animBg="1"/>
      <p:bldP spid="11" grpId="0" animBg="1"/>
      <p:bldP spid="12" grpId="0" animBg="1"/>
      <p:bldP spid="26" grpId="0" animBg="1"/>
      <p:bldP spid="27" grpId="0" animBg="1"/>
      <p:bldP spid="6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F61B5F29-CD81-99BC-BB87-3B3AD6D2C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7811">
            <a:off x="5708235" y="2287383"/>
            <a:ext cx="2790230" cy="396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 descr="Table&#10;&#10;Description automatically generated with medium confidence">
            <a:extLst>
              <a:ext uri="{FF2B5EF4-FFF2-40B4-BE49-F238E27FC236}">
                <a16:creationId xmlns:a16="http://schemas.microsoft.com/office/drawing/2014/main" id="{9C66F338-2856-F32C-292F-390DF2F78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5767">
            <a:off x="4874730" y="1440360"/>
            <a:ext cx="2797385" cy="396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1B789C-A8F4-E9E3-2D41-977309A76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133" y="1162796"/>
            <a:ext cx="2784216" cy="396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A824C4C-B3BC-7BF9-44D4-FA64B0E7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Stage 3: Drafting the Instrument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3A4CF32E-208D-8B9E-5270-454BE9492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568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1F49D72-9F04-F30D-3D08-B59DD2247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14F0760D-C6BB-3449-96A2-C453087D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Stage 3: Drafting the Instrument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011E18-4AD8-89A8-E739-2C29709A6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720" y="1229518"/>
            <a:ext cx="8668560" cy="4817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125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1F49D72-9F04-F30D-3D08-B59DD2247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6161712"/>
            <a:ext cx="842226" cy="43956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14F0760D-C6BB-3449-96A2-C453087D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Stage 3: Drafting the Instrument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58A0CA-6489-ADF2-C9EA-464B63F08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613" y="1169812"/>
            <a:ext cx="7846774" cy="499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0017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9.4|3.1|3.8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14.7|9|9.4|21.6|10.2|13.3|12.8|10.8|15.2|7.4|14.8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Modern Epi Template Master Cop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Epi Template Master Copy" id="{3E0D6B38-9239-4C7C-BD5C-42821DA33CAC}" vid="{9FAC66F6-E2D5-4695-9CD8-F2A205A059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6176</TotalTime>
  <Words>387</Words>
  <Application>Microsoft Office PowerPoint</Application>
  <PresentationFormat>Widescreen</PresentationFormat>
  <Paragraphs>118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Modern Epi Template Master Copy</vt:lpstr>
      <vt:lpstr>PowerPoint Presentation</vt:lpstr>
      <vt:lpstr>Background</vt:lpstr>
      <vt:lpstr>QUICK Aim &amp; Study Design</vt:lpstr>
      <vt:lpstr>Stage 1: Literature Review</vt:lpstr>
      <vt:lpstr>Stage 2: Focus Groups</vt:lpstr>
      <vt:lpstr>Stage 2: Focus Groups</vt:lpstr>
      <vt:lpstr>Stage 3: Drafting the Instrument</vt:lpstr>
      <vt:lpstr>Stage 3: Drafting the Instrument</vt:lpstr>
      <vt:lpstr>Stage 3: Drafting the Instrument</vt:lpstr>
      <vt:lpstr>Stage 3: Drafting the Instrument</vt:lpstr>
      <vt:lpstr>Stage 4: Refining the Questionnaire</vt:lpstr>
      <vt:lpstr>PowerPoint Presentation</vt:lpstr>
      <vt:lpstr>Stage 5: Evaluating the Questionnaire</vt:lpstr>
      <vt:lpstr>What’s next?</vt:lpstr>
      <vt:lpstr>Our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Quilay, Christien</dc:creator>
  <cp:lastModifiedBy>Anderson, Stuart</cp:lastModifiedBy>
  <cp:revision>92</cp:revision>
  <dcterms:created xsi:type="dcterms:W3CDTF">2022-08-09T08:31:34Z</dcterms:created>
  <dcterms:modified xsi:type="dcterms:W3CDTF">2023-11-20T14:47:58Z</dcterms:modified>
</cp:coreProperties>
</file>